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323C"/>
    <a:srgbClr val="00A594"/>
    <a:srgbClr val="192C34"/>
    <a:srgbClr val="30566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56"/>
    <p:restoredTop sz="94795"/>
  </p:normalViewPr>
  <p:slideViewPr>
    <p:cSldViewPr snapToGrid="0">
      <p:cViewPr varScale="1">
        <p:scale>
          <a:sx n="60" d="100"/>
          <a:sy n="60" d="100"/>
        </p:scale>
        <p:origin x="102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3FA0C2-ECD7-45EE-84E8-31021EA2D347}" type="doc">
      <dgm:prSet loTypeId="urn:microsoft.com/office/officeart/2008/layout/LinedList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789FE8E5-A67A-4BFE-A5C7-BC4838369657}">
      <dgm:prSet custT="1"/>
      <dgm:spPr/>
      <dgm:t>
        <a:bodyPr/>
        <a:lstStyle/>
        <a:p>
          <a:r>
            <a:rPr lang="en-US" sz="1400" b="1" dirty="0"/>
            <a:t>Modern Infrastructure requirements</a:t>
          </a:r>
          <a:endParaRPr lang="en-US" sz="1400" dirty="0"/>
        </a:p>
      </dgm:t>
    </dgm:pt>
    <dgm:pt modelId="{68B682A1-02D6-4EBA-A061-0CDF7D148D6C}" type="parTrans" cxnId="{83637F60-0098-4E38-AD05-DE7AC76E4E89}">
      <dgm:prSet/>
      <dgm:spPr/>
      <dgm:t>
        <a:bodyPr/>
        <a:lstStyle/>
        <a:p>
          <a:endParaRPr lang="en-US" sz="1200"/>
        </a:p>
      </dgm:t>
    </dgm:pt>
    <dgm:pt modelId="{C1515BA5-D871-4D4D-8C0C-42945D745760}" type="sibTrans" cxnId="{83637F60-0098-4E38-AD05-DE7AC76E4E89}">
      <dgm:prSet/>
      <dgm:spPr/>
      <dgm:t>
        <a:bodyPr/>
        <a:lstStyle/>
        <a:p>
          <a:endParaRPr lang="en-US" sz="1200"/>
        </a:p>
      </dgm:t>
    </dgm:pt>
    <dgm:pt modelId="{9AA5F7D3-FE9A-47FC-A98C-77D6DA0B19A2}">
      <dgm:prSet custT="1"/>
      <dgm:spPr/>
      <dgm:t>
        <a:bodyPr/>
        <a:lstStyle/>
        <a:p>
          <a:r>
            <a:rPr lang="en-US" sz="1400" dirty="0"/>
            <a:t>Upgrading QSAC is essential to meet contemporary standards for safety, accessibility, and spectator experience, ensuring it can effectively support both local and international athletic events.</a:t>
          </a:r>
        </a:p>
      </dgm:t>
    </dgm:pt>
    <dgm:pt modelId="{425135B3-7661-4556-950F-6249C10968E8}" type="parTrans" cxnId="{08B14A98-EC0E-4497-A22D-4AC96C1335A1}">
      <dgm:prSet/>
      <dgm:spPr/>
      <dgm:t>
        <a:bodyPr/>
        <a:lstStyle/>
        <a:p>
          <a:endParaRPr lang="en-US" sz="1200"/>
        </a:p>
      </dgm:t>
    </dgm:pt>
    <dgm:pt modelId="{42616349-4F39-4050-A441-7A89C9F053C0}" type="sibTrans" cxnId="{08B14A98-EC0E-4497-A22D-4AC96C1335A1}">
      <dgm:prSet/>
      <dgm:spPr/>
      <dgm:t>
        <a:bodyPr/>
        <a:lstStyle/>
        <a:p>
          <a:endParaRPr lang="en-US" sz="1200"/>
        </a:p>
      </dgm:t>
    </dgm:pt>
    <dgm:pt modelId="{A827D56D-76CD-46B0-8555-0CF1A9E24AF5}">
      <dgm:prSet custT="1"/>
      <dgm:spPr/>
      <dgm:t>
        <a:bodyPr/>
        <a:lstStyle/>
        <a:p>
          <a:r>
            <a:rPr lang="en-US" sz="1400" b="1" dirty="0"/>
            <a:t>Enhanced Community Engagement</a:t>
          </a:r>
          <a:endParaRPr lang="en-US" sz="1400" dirty="0"/>
        </a:p>
      </dgm:t>
    </dgm:pt>
    <dgm:pt modelId="{EE4B603E-FF37-4461-BD02-CE6865A79631}" type="parTrans" cxnId="{62A270E6-1172-4C38-A2AE-F274FE12E392}">
      <dgm:prSet/>
      <dgm:spPr/>
      <dgm:t>
        <a:bodyPr/>
        <a:lstStyle/>
        <a:p>
          <a:endParaRPr lang="en-US" sz="1200"/>
        </a:p>
      </dgm:t>
    </dgm:pt>
    <dgm:pt modelId="{0E9E20E4-9F0F-4B2B-A84A-1379642CAD70}" type="sibTrans" cxnId="{62A270E6-1172-4C38-A2AE-F274FE12E392}">
      <dgm:prSet/>
      <dgm:spPr/>
      <dgm:t>
        <a:bodyPr/>
        <a:lstStyle/>
        <a:p>
          <a:endParaRPr lang="en-US" sz="1200"/>
        </a:p>
      </dgm:t>
    </dgm:pt>
    <dgm:pt modelId="{C39D1DA5-A855-48ED-8709-F1A8253745B2}">
      <dgm:prSet custT="1"/>
      <dgm:spPr/>
      <dgm:t>
        <a:bodyPr/>
        <a:lstStyle/>
        <a:p>
          <a:r>
            <a:rPr lang="en-US" sz="1400" dirty="0"/>
            <a:t>A refurbished QSAC will serve as a central hub for athletics, fostering grassroots participation and providing aspiring athletes with improved training facilities and opportunities.</a:t>
          </a:r>
        </a:p>
      </dgm:t>
    </dgm:pt>
    <dgm:pt modelId="{7851497E-B41A-425E-B0BD-6C4286781522}" type="parTrans" cxnId="{6DBA3C03-79B6-48DC-B00F-0E687682C85E}">
      <dgm:prSet/>
      <dgm:spPr/>
      <dgm:t>
        <a:bodyPr/>
        <a:lstStyle/>
        <a:p>
          <a:endParaRPr lang="en-US" sz="1200"/>
        </a:p>
      </dgm:t>
    </dgm:pt>
    <dgm:pt modelId="{477EDA88-6271-40C8-B8E5-9AA3A2640892}" type="sibTrans" cxnId="{6DBA3C03-79B6-48DC-B00F-0E687682C85E}">
      <dgm:prSet/>
      <dgm:spPr/>
      <dgm:t>
        <a:bodyPr/>
        <a:lstStyle/>
        <a:p>
          <a:endParaRPr lang="en-US" sz="1200"/>
        </a:p>
      </dgm:t>
    </dgm:pt>
    <dgm:pt modelId="{C60B685A-366F-457E-B490-6B3C8A4D40B1}">
      <dgm:prSet custT="1"/>
      <dgm:spPr/>
      <dgm:t>
        <a:bodyPr/>
        <a:lstStyle/>
        <a:p>
          <a:r>
            <a:rPr lang="en-US" sz="1400" b="1" dirty="0"/>
            <a:t>Economic Social Benefits</a:t>
          </a:r>
          <a:endParaRPr lang="en-US" sz="1400" dirty="0"/>
        </a:p>
      </dgm:t>
    </dgm:pt>
    <dgm:pt modelId="{FEF1F66B-0FFC-4C00-8B76-624D4C653E6D}" type="parTrans" cxnId="{A98F69CD-5049-4045-9751-1E99FFBA28B1}">
      <dgm:prSet/>
      <dgm:spPr/>
      <dgm:t>
        <a:bodyPr/>
        <a:lstStyle/>
        <a:p>
          <a:endParaRPr lang="en-US" sz="1200"/>
        </a:p>
      </dgm:t>
    </dgm:pt>
    <dgm:pt modelId="{F178AC43-3429-48CD-9E4E-4B57ECC1E23E}" type="sibTrans" cxnId="{A98F69CD-5049-4045-9751-1E99FFBA28B1}">
      <dgm:prSet/>
      <dgm:spPr/>
      <dgm:t>
        <a:bodyPr/>
        <a:lstStyle/>
        <a:p>
          <a:endParaRPr lang="en-US" sz="1200"/>
        </a:p>
      </dgm:t>
    </dgm:pt>
    <dgm:pt modelId="{D9D2DB3E-FAFA-4BFF-809E-838F1C00F62D}">
      <dgm:prSet custT="1"/>
      <dgm:spPr/>
      <dgm:t>
        <a:bodyPr/>
        <a:lstStyle/>
        <a:p>
          <a:r>
            <a:rPr lang="en-US" sz="1400" dirty="0"/>
            <a:t>Investing in QSAC refurbishment will stimulate local economies, attract major events, and promote social cohesion, ultimately enhancing Queensland's reputation as a premier destination for athletics.</a:t>
          </a:r>
        </a:p>
      </dgm:t>
    </dgm:pt>
    <dgm:pt modelId="{D133B632-5B5A-4B26-B7C9-78DDD15A510D}" type="parTrans" cxnId="{EB14AF0A-B761-4259-BA7B-813B5766A43D}">
      <dgm:prSet/>
      <dgm:spPr/>
      <dgm:t>
        <a:bodyPr/>
        <a:lstStyle/>
        <a:p>
          <a:endParaRPr lang="en-US" sz="1200"/>
        </a:p>
      </dgm:t>
    </dgm:pt>
    <dgm:pt modelId="{0A2A3592-02A5-44B2-A5F9-7E31DD10CF4D}" type="sibTrans" cxnId="{EB14AF0A-B761-4259-BA7B-813B5766A43D}">
      <dgm:prSet/>
      <dgm:spPr/>
      <dgm:t>
        <a:bodyPr/>
        <a:lstStyle/>
        <a:p>
          <a:endParaRPr lang="en-US" sz="1200"/>
        </a:p>
      </dgm:t>
    </dgm:pt>
    <dgm:pt modelId="{A84EE9FC-E7CA-4B2A-9E54-0C6F65679819}">
      <dgm:prSet custT="1"/>
      <dgm:spPr/>
      <dgm:t>
        <a:bodyPr/>
        <a:lstStyle/>
        <a:p>
          <a:r>
            <a:rPr lang="en-US" sz="1400" b="1" dirty="0"/>
            <a:t>Enhanced Training Environments</a:t>
          </a:r>
          <a:endParaRPr lang="en-US" sz="1400" dirty="0"/>
        </a:p>
      </dgm:t>
    </dgm:pt>
    <dgm:pt modelId="{11C109AD-5076-4C3F-AFF8-50CFCFD68B4B}" type="parTrans" cxnId="{3547E0E5-EA56-41B3-9880-582F875EE306}">
      <dgm:prSet/>
      <dgm:spPr/>
      <dgm:t>
        <a:bodyPr/>
        <a:lstStyle/>
        <a:p>
          <a:endParaRPr lang="en-US" sz="1200"/>
        </a:p>
      </dgm:t>
    </dgm:pt>
    <dgm:pt modelId="{10167BBF-E10F-422A-B359-235B57EBEE54}" type="sibTrans" cxnId="{3547E0E5-EA56-41B3-9880-582F875EE306}">
      <dgm:prSet/>
      <dgm:spPr/>
      <dgm:t>
        <a:bodyPr/>
        <a:lstStyle/>
        <a:p>
          <a:endParaRPr lang="en-US" sz="1200"/>
        </a:p>
      </dgm:t>
    </dgm:pt>
    <dgm:pt modelId="{FF5D373B-3D5D-4D27-A829-27C1BE402B8C}">
      <dgm:prSet custT="1"/>
      <dgm:spPr/>
      <dgm:t>
        <a:bodyPr/>
        <a:lstStyle/>
        <a:p>
          <a:r>
            <a:rPr lang="en-US" sz="1400" dirty="0"/>
            <a:t>Upgraded facilities provide athletes with access to modern equipment and optimal training conditions, significantly improving their performance and preparation for competitions.</a:t>
          </a:r>
        </a:p>
      </dgm:t>
    </dgm:pt>
    <dgm:pt modelId="{30AD89D1-484E-4165-85CC-4C6639CB38CD}" type="parTrans" cxnId="{1B534DA0-8A16-4FE7-9D95-F8553495B5A0}">
      <dgm:prSet/>
      <dgm:spPr/>
      <dgm:t>
        <a:bodyPr/>
        <a:lstStyle/>
        <a:p>
          <a:endParaRPr lang="en-US" sz="1200"/>
        </a:p>
      </dgm:t>
    </dgm:pt>
    <dgm:pt modelId="{91ED094C-18F2-4B2A-93B7-95CAA20D60AE}" type="sibTrans" cxnId="{1B534DA0-8A16-4FE7-9D95-F8553495B5A0}">
      <dgm:prSet/>
      <dgm:spPr/>
      <dgm:t>
        <a:bodyPr/>
        <a:lstStyle/>
        <a:p>
          <a:endParaRPr lang="en-US" sz="1200"/>
        </a:p>
      </dgm:t>
    </dgm:pt>
    <dgm:pt modelId="{3A9A13D1-D5B3-4D72-A98E-154DFBF704A3}">
      <dgm:prSet custT="1"/>
      <dgm:spPr/>
      <dgm:t>
        <a:bodyPr/>
        <a:lstStyle/>
        <a:p>
          <a:r>
            <a:rPr lang="en-US" sz="1400" b="1" dirty="0"/>
            <a:t>Increased Community Participation</a:t>
          </a:r>
          <a:endParaRPr lang="en-US" sz="1400" dirty="0"/>
        </a:p>
      </dgm:t>
    </dgm:pt>
    <dgm:pt modelId="{D9A64220-ABD7-4F19-934C-35B31294387B}" type="parTrans" cxnId="{49467C06-C43E-4D19-876D-AC9D3D248B2B}">
      <dgm:prSet/>
      <dgm:spPr/>
      <dgm:t>
        <a:bodyPr/>
        <a:lstStyle/>
        <a:p>
          <a:endParaRPr lang="en-US" sz="1200"/>
        </a:p>
      </dgm:t>
    </dgm:pt>
    <dgm:pt modelId="{8F897527-2EB7-4DFA-B570-E823CD44377E}" type="sibTrans" cxnId="{49467C06-C43E-4D19-876D-AC9D3D248B2B}">
      <dgm:prSet/>
      <dgm:spPr/>
      <dgm:t>
        <a:bodyPr/>
        <a:lstStyle/>
        <a:p>
          <a:endParaRPr lang="en-US" sz="1200"/>
        </a:p>
      </dgm:t>
    </dgm:pt>
    <dgm:pt modelId="{5A40E457-ECCA-4438-B3AB-0140F1470923}">
      <dgm:prSet custT="1"/>
      <dgm:spPr/>
      <dgm:t>
        <a:bodyPr/>
        <a:lstStyle/>
        <a:p>
          <a:r>
            <a:rPr lang="en-US" sz="1400" dirty="0"/>
            <a:t>Modernised venues attract larger audiences and encourage grassroots involvement, fostering a culture of sports and physical activity within the community.</a:t>
          </a:r>
        </a:p>
      </dgm:t>
    </dgm:pt>
    <dgm:pt modelId="{86CBDDAC-1949-4D87-A0BC-C1A0FF68C4D8}" type="parTrans" cxnId="{93F62946-9A17-4468-A706-31FE612FE443}">
      <dgm:prSet/>
      <dgm:spPr/>
      <dgm:t>
        <a:bodyPr/>
        <a:lstStyle/>
        <a:p>
          <a:endParaRPr lang="en-US" sz="1200"/>
        </a:p>
      </dgm:t>
    </dgm:pt>
    <dgm:pt modelId="{05EF76CC-7331-46F0-84C1-9B8DBDA84AD6}" type="sibTrans" cxnId="{93F62946-9A17-4468-A706-31FE612FE443}">
      <dgm:prSet/>
      <dgm:spPr/>
      <dgm:t>
        <a:bodyPr/>
        <a:lstStyle/>
        <a:p>
          <a:endParaRPr lang="en-US" sz="1200"/>
        </a:p>
      </dgm:t>
    </dgm:pt>
    <dgm:pt modelId="{4CA75471-3D6E-4A4B-8B00-53EBEA130505}">
      <dgm:prSet custT="1"/>
      <dgm:spPr/>
      <dgm:t>
        <a:bodyPr/>
        <a:lstStyle/>
        <a:p>
          <a:r>
            <a:rPr lang="en-US" sz="1400" b="1" dirty="0"/>
            <a:t>Economic Growth Opportunities</a:t>
          </a:r>
          <a:endParaRPr lang="en-US" sz="1400" dirty="0"/>
        </a:p>
      </dgm:t>
    </dgm:pt>
    <dgm:pt modelId="{F7E8C6D6-7D31-458A-8286-E611D4A3FDAA}" type="parTrans" cxnId="{707C0DC9-B0BD-4E1F-8482-B355CE530E0A}">
      <dgm:prSet/>
      <dgm:spPr/>
      <dgm:t>
        <a:bodyPr/>
        <a:lstStyle/>
        <a:p>
          <a:endParaRPr lang="en-US" sz="1200"/>
        </a:p>
      </dgm:t>
    </dgm:pt>
    <dgm:pt modelId="{EA2B501C-3075-4956-9199-87EB6F1B2565}" type="sibTrans" cxnId="{707C0DC9-B0BD-4E1F-8482-B355CE530E0A}">
      <dgm:prSet/>
      <dgm:spPr/>
      <dgm:t>
        <a:bodyPr/>
        <a:lstStyle/>
        <a:p>
          <a:endParaRPr lang="en-US" sz="1200"/>
        </a:p>
      </dgm:t>
    </dgm:pt>
    <dgm:pt modelId="{2B2AB345-6A26-42A7-97CE-F1B3BAB44257}">
      <dgm:prSet custT="1"/>
      <dgm:spPr/>
      <dgm:t>
        <a:bodyPr/>
        <a:lstStyle/>
        <a:p>
          <a:r>
            <a:rPr lang="en-US" sz="1400" dirty="0"/>
            <a:t>Improved athletic infrastructure can stimulate local economies by attracting events, boosting tourism, and creating jobs, ensuring long-term financial benefits for the region.</a:t>
          </a:r>
        </a:p>
      </dgm:t>
    </dgm:pt>
    <dgm:pt modelId="{AF4DE66B-852A-4E68-BDB7-4F427B276BB0}" type="parTrans" cxnId="{EA4045D1-E1B5-4E8E-A9CC-A7C17F650F2C}">
      <dgm:prSet/>
      <dgm:spPr/>
      <dgm:t>
        <a:bodyPr/>
        <a:lstStyle/>
        <a:p>
          <a:endParaRPr lang="en-US" sz="1200"/>
        </a:p>
      </dgm:t>
    </dgm:pt>
    <dgm:pt modelId="{E516C4FC-21B7-4FC8-94DC-7CA4FEB6E914}" type="sibTrans" cxnId="{EA4045D1-E1B5-4E8E-A9CC-A7C17F650F2C}">
      <dgm:prSet/>
      <dgm:spPr/>
      <dgm:t>
        <a:bodyPr/>
        <a:lstStyle/>
        <a:p>
          <a:endParaRPr lang="en-US" sz="1200"/>
        </a:p>
      </dgm:t>
    </dgm:pt>
    <dgm:pt modelId="{F518789C-64A2-4411-BB03-38EECB6700B9}" type="pres">
      <dgm:prSet presAssocID="{1E3FA0C2-ECD7-45EE-84E8-31021EA2D347}" presName="vert0" presStyleCnt="0">
        <dgm:presLayoutVars>
          <dgm:dir/>
          <dgm:animOne val="branch"/>
          <dgm:animLvl val="lvl"/>
        </dgm:presLayoutVars>
      </dgm:prSet>
      <dgm:spPr/>
    </dgm:pt>
    <dgm:pt modelId="{DD62A6E6-BE3D-4489-935E-80EE5DCF5609}" type="pres">
      <dgm:prSet presAssocID="{789FE8E5-A67A-4BFE-A5C7-BC4838369657}" presName="thickLine" presStyleLbl="alignNode1" presStyleIdx="0" presStyleCnt="6"/>
      <dgm:spPr/>
    </dgm:pt>
    <dgm:pt modelId="{1890CFBA-8BA1-49D7-A59B-11C0C02A7060}" type="pres">
      <dgm:prSet presAssocID="{789FE8E5-A67A-4BFE-A5C7-BC4838369657}" presName="horz1" presStyleCnt="0"/>
      <dgm:spPr/>
    </dgm:pt>
    <dgm:pt modelId="{D2D370B0-7906-4BE5-9393-3A669763C4B0}" type="pres">
      <dgm:prSet presAssocID="{789FE8E5-A67A-4BFE-A5C7-BC4838369657}" presName="tx1" presStyleLbl="revTx" presStyleIdx="0" presStyleCnt="12"/>
      <dgm:spPr/>
    </dgm:pt>
    <dgm:pt modelId="{02F9819B-83DB-4A07-BDAF-015123A9D96F}" type="pres">
      <dgm:prSet presAssocID="{789FE8E5-A67A-4BFE-A5C7-BC4838369657}" presName="vert1" presStyleCnt="0"/>
      <dgm:spPr/>
    </dgm:pt>
    <dgm:pt modelId="{10716A71-E1C0-4E75-ACCB-7C17FF8C34BA}" type="pres">
      <dgm:prSet presAssocID="{9AA5F7D3-FE9A-47FC-A98C-77D6DA0B19A2}" presName="vertSpace2a" presStyleCnt="0"/>
      <dgm:spPr/>
    </dgm:pt>
    <dgm:pt modelId="{EE79FC06-920E-4C67-87E0-6971131CD35B}" type="pres">
      <dgm:prSet presAssocID="{9AA5F7D3-FE9A-47FC-A98C-77D6DA0B19A2}" presName="horz2" presStyleCnt="0"/>
      <dgm:spPr/>
    </dgm:pt>
    <dgm:pt modelId="{003B6945-7232-47C3-A5CE-D1DCEA424CC2}" type="pres">
      <dgm:prSet presAssocID="{9AA5F7D3-FE9A-47FC-A98C-77D6DA0B19A2}" presName="horzSpace2" presStyleCnt="0"/>
      <dgm:spPr/>
    </dgm:pt>
    <dgm:pt modelId="{9209A0FF-7167-4A0E-A4EF-6B2983992CF9}" type="pres">
      <dgm:prSet presAssocID="{9AA5F7D3-FE9A-47FC-A98C-77D6DA0B19A2}" presName="tx2" presStyleLbl="revTx" presStyleIdx="1" presStyleCnt="12"/>
      <dgm:spPr/>
    </dgm:pt>
    <dgm:pt modelId="{305DCF0C-7816-4250-A1BC-76D8AD1DEEF8}" type="pres">
      <dgm:prSet presAssocID="{9AA5F7D3-FE9A-47FC-A98C-77D6DA0B19A2}" presName="vert2" presStyleCnt="0"/>
      <dgm:spPr/>
    </dgm:pt>
    <dgm:pt modelId="{C93E89E6-18F7-402B-B4EC-980B9581EA1C}" type="pres">
      <dgm:prSet presAssocID="{9AA5F7D3-FE9A-47FC-A98C-77D6DA0B19A2}" presName="thinLine2b" presStyleLbl="callout" presStyleIdx="0" presStyleCnt="6"/>
      <dgm:spPr/>
    </dgm:pt>
    <dgm:pt modelId="{8EF9B712-2453-4DA8-8102-43FC8BABDD6F}" type="pres">
      <dgm:prSet presAssocID="{9AA5F7D3-FE9A-47FC-A98C-77D6DA0B19A2}" presName="vertSpace2b" presStyleCnt="0"/>
      <dgm:spPr/>
    </dgm:pt>
    <dgm:pt modelId="{82407C80-55BB-4A05-AA1D-AED77352E919}" type="pres">
      <dgm:prSet presAssocID="{A827D56D-76CD-46B0-8555-0CF1A9E24AF5}" presName="thickLine" presStyleLbl="alignNode1" presStyleIdx="1" presStyleCnt="6"/>
      <dgm:spPr/>
    </dgm:pt>
    <dgm:pt modelId="{83ECC954-1DD8-468E-B893-BA1FFA143199}" type="pres">
      <dgm:prSet presAssocID="{A827D56D-76CD-46B0-8555-0CF1A9E24AF5}" presName="horz1" presStyleCnt="0"/>
      <dgm:spPr/>
    </dgm:pt>
    <dgm:pt modelId="{E4941F36-D702-4052-B03D-D0707BF1D74B}" type="pres">
      <dgm:prSet presAssocID="{A827D56D-76CD-46B0-8555-0CF1A9E24AF5}" presName="tx1" presStyleLbl="revTx" presStyleIdx="2" presStyleCnt="12"/>
      <dgm:spPr/>
    </dgm:pt>
    <dgm:pt modelId="{D591D9B2-627D-49D6-A628-0EA99A411152}" type="pres">
      <dgm:prSet presAssocID="{A827D56D-76CD-46B0-8555-0CF1A9E24AF5}" presName="vert1" presStyleCnt="0"/>
      <dgm:spPr/>
    </dgm:pt>
    <dgm:pt modelId="{306E8993-89CF-407D-80F9-8D14AF8BEB25}" type="pres">
      <dgm:prSet presAssocID="{C39D1DA5-A855-48ED-8709-F1A8253745B2}" presName="vertSpace2a" presStyleCnt="0"/>
      <dgm:spPr/>
    </dgm:pt>
    <dgm:pt modelId="{940C4903-73E8-48FE-9ED8-2792EEC220BD}" type="pres">
      <dgm:prSet presAssocID="{C39D1DA5-A855-48ED-8709-F1A8253745B2}" presName="horz2" presStyleCnt="0"/>
      <dgm:spPr/>
    </dgm:pt>
    <dgm:pt modelId="{67D8B139-DB3C-477B-B698-3F16B32AA6F2}" type="pres">
      <dgm:prSet presAssocID="{C39D1DA5-A855-48ED-8709-F1A8253745B2}" presName="horzSpace2" presStyleCnt="0"/>
      <dgm:spPr/>
    </dgm:pt>
    <dgm:pt modelId="{6DECAB9A-1A56-47EF-A541-C9D0AFF5544F}" type="pres">
      <dgm:prSet presAssocID="{C39D1DA5-A855-48ED-8709-F1A8253745B2}" presName="tx2" presStyleLbl="revTx" presStyleIdx="3" presStyleCnt="12"/>
      <dgm:spPr/>
    </dgm:pt>
    <dgm:pt modelId="{32BFDD3E-E3CE-431D-8479-9BC8FA75BFD4}" type="pres">
      <dgm:prSet presAssocID="{C39D1DA5-A855-48ED-8709-F1A8253745B2}" presName="vert2" presStyleCnt="0"/>
      <dgm:spPr/>
    </dgm:pt>
    <dgm:pt modelId="{B12B2B9E-14BE-4711-89A5-12AAA8F999E4}" type="pres">
      <dgm:prSet presAssocID="{C39D1DA5-A855-48ED-8709-F1A8253745B2}" presName="thinLine2b" presStyleLbl="callout" presStyleIdx="1" presStyleCnt="6"/>
      <dgm:spPr/>
    </dgm:pt>
    <dgm:pt modelId="{980525AC-4D72-496E-A796-B9D39DD2BB0D}" type="pres">
      <dgm:prSet presAssocID="{C39D1DA5-A855-48ED-8709-F1A8253745B2}" presName="vertSpace2b" presStyleCnt="0"/>
      <dgm:spPr/>
    </dgm:pt>
    <dgm:pt modelId="{B62471E7-C41D-4902-8103-C4B21F7B5799}" type="pres">
      <dgm:prSet presAssocID="{C60B685A-366F-457E-B490-6B3C8A4D40B1}" presName="thickLine" presStyleLbl="alignNode1" presStyleIdx="2" presStyleCnt="6"/>
      <dgm:spPr/>
    </dgm:pt>
    <dgm:pt modelId="{D7A3E3A9-F9EC-4B29-ACEB-521B6024B0C2}" type="pres">
      <dgm:prSet presAssocID="{C60B685A-366F-457E-B490-6B3C8A4D40B1}" presName="horz1" presStyleCnt="0"/>
      <dgm:spPr/>
    </dgm:pt>
    <dgm:pt modelId="{601005FA-F67A-4D0D-AC22-DFA3FA959605}" type="pres">
      <dgm:prSet presAssocID="{C60B685A-366F-457E-B490-6B3C8A4D40B1}" presName="tx1" presStyleLbl="revTx" presStyleIdx="4" presStyleCnt="12"/>
      <dgm:spPr/>
    </dgm:pt>
    <dgm:pt modelId="{F8CFE032-8BAC-4BE1-9ED1-5D1D9A289496}" type="pres">
      <dgm:prSet presAssocID="{C60B685A-366F-457E-B490-6B3C8A4D40B1}" presName="vert1" presStyleCnt="0"/>
      <dgm:spPr/>
    </dgm:pt>
    <dgm:pt modelId="{B1DD8305-8E79-49D3-A2D0-72A9F63AD8D7}" type="pres">
      <dgm:prSet presAssocID="{D9D2DB3E-FAFA-4BFF-809E-838F1C00F62D}" presName="vertSpace2a" presStyleCnt="0"/>
      <dgm:spPr/>
    </dgm:pt>
    <dgm:pt modelId="{FE0AC277-1011-49AB-925F-FB94809F2C74}" type="pres">
      <dgm:prSet presAssocID="{D9D2DB3E-FAFA-4BFF-809E-838F1C00F62D}" presName="horz2" presStyleCnt="0"/>
      <dgm:spPr/>
    </dgm:pt>
    <dgm:pt modelId="{81A9DEDF-BA6E-4B2C-AE32-2EDBE83EB94B}" type="pres">
      <dgm:prSet presAssocID="{D9D2DB3E-FAFA-4BFF-809E-838F1C00F62D}" presName="horzSpace2" presStyleCnt="0"/>
      <dgm:spPr/>
    </dgm:pt>
    <dgm:pt modelId="{D5A6D308-E003-4300-9F40-14B4865341BA}" type="pres">
      <dgm:prSet presAssocID="{D9D2DB3E-FAFA-4BFF-809E-838F1C00F62D}" presName="tx2" presStyleLbl="revTx" presStyleIdx="5" presStyleCnt="12"/>
      <dgm:spPr/>
    </dgm:pt>
    <dgm:pt modelId="{BC20BC02-C6ED-406F-896B-56AF0EA65866}" type="pres">
      <dgm:prSet presAssocID="{D9D2DB3E-FAFA-4BFF-809E-838F1C00F62D}" presName="vert2" presStyleCnt="0"/>
      <dgm:spPr/>
    </dgm:pt>
    <dgm:pt modelId="{DA0E770C-DCC8-4E3D-956D-8F6EF2449CE9}" type="pres">
      <dgm:prSet presAssocID="{D9D2DB3E-FAFA-4BFF-809E-838F1C00F62D}" presName="thinLine2b" presStyleLbl="callout" presStyleIdx="2" presStyleCnt="6"/>
      <dgm:spPr/>
    </dgm:pt>
    <dgm:pt modelId="{B5E28A54-3E72-4152-BC66-86239E3F2D3C}" type="pres">
      <dgm:prSet presAssocID="{D9D2DB3E-FAFA-4BFF-809E-838F1C00F62D}" presName="vertSpace2b" presStyleCnt="0"/>
      <dgm:spPr/>
    </dgm:pt>
    <dgm:pt modelId="{34A1223B-46DF-488C-81C0-F23B83A79DF0}" type="pres">
      <dgm:prSet presAssocID="{A84EE9FC-E7CA-4B2A-9E54-0C6F65679819}" presName="thickLine" presStyleLbl="alignNode1" presStyleIdx="3" presStyleCnt="6"/>
      <dgm:spPr/>
    </dgm:pt>
    <dgm:pt modelId="{BDFFD525-1051-4D0D-9AD8-16344132D100}" type="pres">
      <dgm:prSet presAssocID="{A84EE9FC-E7CA-4B2A-9E54-0C6F65679819}" presName="horz1" presStyleCnt="0"/>
      <dgm:spPr/>
    </dgm:pt>
    <dgm:pt modelId="{C7374E39-6D85-4374-A4F0-BFE129C6AEF9}" type="pres">
      <dgm:prSet presAssocID="{A84EE9FC-E7CA-4B2A-9E54-0C6F65679819}" presName="tx1" presStyleLbl="revTx" presStyleIdx="6" presStyleCnt="12"/>
      <dgm:spPr/>
    </dgm:pt>
    <dgm:pt modelId="{CFA46949-48B8-4840-A5E1-21057F1C60A9}" type="pres">
      <dgm:prSet presAssocID="{A84EE9FC-E7CA-4B2A-9E54-0C6F65679819}" presName="vert1" presStyleCnt="0"/>
      <dgm:spPr/>
    </dgm:pt>
    <dgm:pt modelId="{7F0B276E-794A-4419-AC63-AB9AA361C877}" type="pres">
      <dgm:prSet presAssocID="{FF5D373B-3D5D-4D27-A829-27C1BE402B8C}" presName="vertSpace2a" presStyleCnt="0"/>
      <dgm:spPr/>
    </dgm:pt>
    <dgm:pt modelId="{D29F9B0A-47AD-49E5-81EA-EE7BB02B403F}" type="pres">
      <dgm:prSet presAssocID="{FF5D373B-3D5D-4D27-A829-27C1BE402B8C}" presName="horz2" presStyleCnt="0"/>
      <dgm:spPr/>
    </dgm:pt>
    <dgm:pt modelId="{35BE5BC0-ADA2-4C0D-A0B5-0A134B6C46BA}" type="pres">
      <dgm:prSet presAssocID="{FF5D373B-3D5D-4D27-A829-27C1BE402B8C}" presName="horzSpace2" presStyleCnt="0"/>
      <dgm:spPr/>
    </dgm:pt>
    <dgm:pt modelId="{C539B8EA-8DFD-420B-8CF2-15D990818B28}" type="pres">
      <dgm:prSet presAssocID="{FF5D373B-3D5D-4D27-A829-27C1BE402B8C}" presName="tx2" presStyleLbl="revTx" presStyleIdx="7" presStyleCnt="12"/>
      <dgm:spPr/>
    </dgm:pt>
    <dgm:pt modelId="{170DEC51-F7A4-415D-B367-A7BF51F32CD5}" type="pres">
      <dgm:prSet presAssocID="{FF5D373B-3D5D-4D27-A829-27C1BE402B8C}" presName="vert2" presStyleCnt="0"/>
      <dgm:spPr/>
    </dgm:pt>
    <dgm:pt modelId="{A4389ACE-D6C5-4597-81AB-331961253CA9}" type="pres">
      <dgm:prSet presAssocID="{FF5D373B-3D5D-4D27-A829-27C1BE402B8C}" presName="thinLine2b" presStyleLbl="callout" presStyleIdx="3" presStyleCnt="6"/>
      <dgm:spPr/>
    </dgm:pt>
    <dgm:pt modelId="{A94954DF-4294-4ED0-8AAA-87594E2CE10D}" type="pres">
      <dgm:prSet presAssocID="{FF5D373B-3D5D-4D27-A829-27C1BE402B8C}" presName="vertSpace2b" presStyleCnt="0"/>
      <dgm:spPr/>
    </dgm:pt>
    <dgm:pt modelId="{E4640578-9AF8-42BC-9F5C-7F1B44006D85}" type="pres">
      <dgm:prSet presAssocID="{3A9A13D1-D5B3-4D72-A98E-154DFBF704A3}" presName="thickLine" presStyleLbl="alignNode1" presStyleIdx="4" presStyleCnt="6"/>
      <dgm:spPr/>
    </dgm:pt>
    <dgm:pt modelId="{37A39DFE-6264-4796-81A4-03C2C19A7C47}" type="pres">
      <dgm:prSet presAssocID="{3A9A13D1-D5B3-4D72-A98E-154DFBF704A3}" presName="horz1" presStyleCnt="0"/>
      <dgm:spPr/>
    </dgm:pt>
    <dgm:pt modelId="{96201624-2860-4A98-B5D2-507DA10F8B8B}" type="pres">
      <dgm:prSet presAssocID="{3A9A13D1-D5B3-4D72-A98E-154DFBF704A3}" presName="tx1" presStyleLbl="revTx" presStyleIdx="8" presStyleCnt="12"/>
      <dgm:spPr/>
    </dgm:pt>
    <dgm:pt modelId="{A28D34D1-60FB-4062-9E1A-BAC6C4FD32E8}" type="pres">
      <dgm:prSet presAssocID="{3A9A13D1-D5B3-4D72-A98E-154DFBF704A3}" presName="vert1" presStyleCnt="0"/>
      <dgm:spPr/>
    </dgm:pt>
    <dgm:pt modelId="{99AF28D4-1DD9-4E81-AE1D-8E2E0EC5CF39}" type="pres">
      <dgm:prSet presAssocID="{5A40E457-ECCA-4438-B3AB-0140F1470923}" presName="vertSpace2a" presStyleCnt="0"/>
      <dgm:spPr/>
    </dgm:pt>
    <dgm:pt modelId="{182DB357-3203-4306-8A91-98DB0AD4930C}" type="pres">
      <dgm:prSet presAssocID="{5A40E457-ECCA-4438-B3AB-0140F1470923}" presName="horz2" presStyleCnt="0"/>
      <dgm:spPr/>
    </dgm:pt>
    <dgm:pt modelId="{5C591F29-040D-4C73-8CE7-ABDAEC7454EB}" type="pres">
      <dgm:prSet presAssocID="{5A40E457-ECCA-4438-B3AB-0140F1470923}" presName="horzSpace2" presStyleCnt="0"/>
      <dgm:spPr/>
    </dgm:pt>
    <dgm:pt modelId="{82E00FF1-FA6F-4A5D-8551-4CAFC40D771D}" type="pres">
      <dgm:prSet presAssocID="{5A40E457-ECCA-4438-B3AB-0140F1470923}" presName="tx2" presStyleLbl="revTx" presStyleIdx="9" presStyleCnt="12"/>
      <dgm:spPr/>
    </dgm:pt>
    <dgm:pt modelId="{3A4FD1A6-033E-4393-87A5-01EED061E138}" type="pres">
      <dgm:prSet presAssocID="{5A40E457-ECCA-4438-B3AB-0140F1470923}" presName="vert2" presStyleCnt="0"/>
      <dgm:spPr/>
    </dgm:pt>
    <dgm:pt modelId="{42F5BCBA-D4A5-4212-8CA8-0835C5842406}" type="pres">
      <dgm:prSet presAssocID="{5A40E457-ECCA-4438-B3AB-0140F1470923}" presName="thinLine2b" presStyleLbl="callout" presStyleIdx="4" presStyleCnt="6"/>
      <dgm:spPr/>
    </dgm:pt>
    <dgm:pt modelId="{2D076D60-6E7B-45DF-9B96-002E1B096A9A}" type="pres">
      <dgm:prSet presAssocID="{5A40E457-ECCA-4438-B3AB-0140F1470923}" presName="vertSpace2b" presStyleCnt="0"/>
      <dgm:spPr/>
    </dgm:pt>
    <dgm:pt modelId="{87FA9D6C-8436-4D1C-A3C0-71FA5B43751C}" type="pres">
      <dgm:prSet presAssocID="{4CA75471-3D6E-4A4B-8B00-53EBEA130505}" presName="thickLine" presStyleLbl="alignNode1" presStyleIdx="5" presStyleCnt="6"/>
      <dgm:spPr/>
    </dgm:pt>
    <dgm:pt modelId="{3436D537-E91C-40F8-871F-4544BE89DD8C}" type="pres">
      <dgm:prSet presAssocID="{4CA75471-3D6E-4A4B-8B00-53EBEA130505}" presName="horz1" presStyleCnt="0"/>
      <dgm:spPr/>
    </dgm:pt>
    <dgm:pt modelId="{3ABB0C44-3F84-4C80-B77E-5AE4D62EBB1A}" type="pres">
      <dgm:prSet presAssocID="{4CA75471-3D6E-4A4B-8B00-53EBEA130505}" presName="tx1" presStyleLbl="revTx" presStyleIdx="10" presStyleCnt="12"/>
      <dgm:spPr/>
    </dgm:pt>
    <dgm:pt modelId="{E293FCC0-6357-4E4E-9C93-E0B3DA1E212E}" type="pres">
      <dgm:prSet presAssocID="{4CA75471-3D6E-4A4B-8B00-53EBEA130505}" presName="vert1" presStyleCnt="0"/>
      <dgm:spPr/>
    </dgm:pt>
    <dgm:pt modelId="{F5E2589D-8BF2-4A08-86FF-30658E120A50}" type="pres">
      <dgm:prSet presAssocID="{2B2AB345-6A26-42A7-97CE-F1B3BAB44257}" presName="vertSpace2a" presStyleCnt="0"/>
      <dgm:spPr/>
    </dgm:pt>
    <dgm:pt modelId="{81B65DF0-19FC-408E-9D81-6558F4C1ACE6}" type="pres">
      <dgm:prSet presAssocID="{2B2AB345-6A26-42A7-97CE-F1B3BAB44257}" presName="horz2" presStyleCnt="0"/>
      <dgm:spPr/>
    </dgm:pt>
    <dgm:pt modelId="{4A9E37FF-0D2A-4123-914B-5BA25A1AEE6F}" type="pres">
      <dgm:prSet presAssocID="{2B2AB345-6A26-42A7-97CE-F1B3BAB44257}" presName="horzSpace2" presStyleCnt="0"/>
      <dgm:spPr/>
    </dgm:pt>
    <dgm:pt modelId="{9805EA6D-4D01-4A47-97EF-E7E7EEE04AA5}" type="pres">
      <dgm:prSet presAssocID="{2B2AB345-6A26-42A7-97CE-F1B3BAB44257}" presName="tx2" presStyleLbl="revTx" presStyleIdx="11" presStyleCnt="12"/>
      <dgm:spPr/>
    </dgm:pt>
    <dgm:pt modelId="{EC7E2333-C7F2-4D17-9D25-9345B65427FB}" type="pres">
      <dgm:prSet presAssocID="{2B2AB345-6A26-42A7-97CE-F1B3BAB44257}" presName="vert2" presStyleCnt="0"/>
      <dgm:spPr/>
    </dgm:pt>
    <dgm:pt modelId="{F0D813A7-C107-419C-867E-F636DB3D3273}" type="pres">
      <dgm:prSet presAssocID="{2B2AB345-6A26-42A7-97CE-F1B3BAB44257}" presName="thinLine2b" presStyleLbl="callout" presStyleIdx="5" presStyleCnt="6"/>
      <dgm:spPr/>
    </dgm:pt>
    <dgm:pt modelId="{ED45A0AB-9AB2-4BF0-B199-C767FDEF8CE9}" type="pres">
      <dgm:prSet presAssocID="{2B2AB345-6A26-42A7-97CE-F1B3BAB44257}" presName="vertSpace2b" presStyleCnt="0"/>
      <dgm:spPr/>
    </dgm:pt>
  </dgm:ptLst>
  <dgm:cxnLst>
    <dgm:cxn modelId="{6DBA3C03-79B6-48DC-B00F-0E687682C85E}" srcId="{A827D56D-76CD-46B0-8555-0CF1A9E24AF5}" destId="{C39D1DA5-A855-48ED-8709-F1A8253745B2}" srcOrd="0" destOrd="0" parTransId="{7851497E-B41A-425E-B0BD-6C4286781522}" sibTransId="{477EDA88-6271-40C8-B8E5-9AA3A2640892}"/>
    <dgm:cxn modelId="{49467C06-C43E-4D19-876D-AC9D3D248B2B}" srcId="{1E3FA0C2-ECD7-45EE-84E8-31021EA2D347}" destId="{3A9A13D1-D5B3-4D72-A98E-154DFBF704A3}" srcOrd="4" destOrd="0" parTransId="{D9A64220-ABD7-4F19-934C-35B31294387B}" sibTransId="{8F897527-2EB7-4DFA-B570-E823CD44377E}"/>
    <dgm:cxn modelId="{FFE5EF09-D04C-4E43-BE61-49889449E598}" type="presOf" srcId="{4CA75471-3D6E-4A4B-8B00-53EBEA130505}" destId="{3ABB0C44-3F84-4C80-B77E-5AE4D62EBB1A}" srcOrd="0" destOrd="0" presId="urn:microsoft.com/office/officeart/2008/layout/LinedList"/>
    <dgm:cxn modelId="{EB14AF0A-B761-4259-BA7B-813B5766A43D}" srcId="{C60B685A-366F-457E-B490-6B3C8A4D40B1}" destId="{D9D2DB3E-FAFA-4BFF-809E-838F1C00F62D}" srcOrd="0" destOrd="0" parTransId="{D133B632-5B5A-4B26-B7C9-78DDD15A510D}" sibTransId="{0A2A3592-02A5-44B2-A5F9-7E31DD10CF4D}"/>
    <dgm:cxn modelId="{C5D4BE0B-CC66-44FD-8A77-404F94D5AE8C}" type="presOf" srcId="{A84EE9FC-E7CA-4B2A-9E54-0C6F65679819}" destId="{C7374E39-6D85-4374-A4F0-BFE129C6AEF9}" srcOrd="0" destOrd="0" presId="urn:microsoft.com/office/officeart/2008/layout/LinedList"/>
    <dgm:cxn modelId="{6A69683A-62AB-410B-B005-9706B840299C}" type="presOf" srcId="{5A40E457-ECCA-4438-B3AB-0140F1470923}" destId="{82E00FF1-FA6F-4A5D-8551-4CAFC40D771D}" srcOrd="0" destOrd="0" presId="urn:microsoft.com/office/officeart/2008/layout/LinedList"/>
    <dgm:cxn modelId="{56583260-CDD9-4842-93BB-8891BFE4EF0A}" type="presOf" srcId="{3A9A13D1-D5B3-4D72-A98E-154DFBF704A3}" destId="{96201624-2860-4A98-B5D2-507DA10F8B8B}" srcOrd="0" destOrd="0" presId="urn:microsoft.com/office/officeart/2008/layout/LinedList"/>
    <dgm:cxn modelId="{83637F60-0098-4E38-AD05-DE7AC76E4E89}" srcId="{1E3FA0C2-ECD7-45EE-84E8-31021EA2D347}" destId="{789FE8E5-A67A-4BFE-A5C7-BC4838369657}" srcOrd="0" destOrd="0" parTransId="{68B682A1-02D6-4EBA-A061-0CDF7D148D6C}" sibTransId="{C1515BA5-D871-4D4D-8C0C-42945D745760}"/>
    <dgm:cxn modelId="{93F62946-9A17-4468-A706-31FE612FE443}" srcId="{3A9A13D1-D5B3-4D72-A98E-154DFBF704A3}" destId="{5A40E457-ECCA-4438-B3AB-0140F1470923}" srcOrd="0" destOrd="0" parTransId="{86CBDDAC-1949-4D87-A0BC-C1A0FF68C4D8}" sibTransId="{05EF76CC-7331-46F0-84C1-9B8DBDA84AD6}"/>
    <dgm:cxn modelId="{8E7C5D4E-B27E-4B94-A7E8-6F7B5F5F0C19}" type="presOf" srcId="{1E3FA0C2-ECD7-45EE-84E8-31021EA2D347}" destId="{F518789C-64A2-4411-BB03-38EECB6700B9}" srcOrd="0" destOrd="0" presId="urn:microsoft.com/office/officeart/2008/layout/LinedList"/>
    <dgm:cxn modelId="{E53CC54F-98BC-4ADC-889F-FB7D6A8DD256}" type="presOf" srcId="{A827D56D-76CD-46B0-8555-0CF1A9E24AF5}" destId="{E4941F36-D702-4052-B03D-D0707BF1D74B}" srcOrd="0" destOrd="0" presId="urn:microsoft.com/office/officeart/2008/layout/LinedList"/>
    <dgm:cxn modelId="{6DD1EE53-FB8A-44D5-85F7-C598F1D0E47F}" type="presOf" srcId="{C39D1DA5-A855-48ED-8709-F1A8253745B2}" destId="{6DECAB9A-1A56-47EF-A541-C9D0AFF5544F}" srcOrd="0" destOrd="0" presId="urn:microsoft.com/office/officeart/2008/layout/LinedList"/>
    <dgm:cxn modelId="{CC67CF87-955C-4F21-BB4F-FCBBEFD21412}" type="presOf" srcId="{FF5D373B-3D5D-4D27-A829-27C1BE402B8C}" destId="{C539B8EA-8DFD-420B-8CF2-15D990818B28}" srcOrd="0" destOrd="0" presId="urn:microsoft.com/office/officeart/2008/layout/LinedList"/>
    <dgm:cxn modelId="{08B14A98-EC0E-4497-A22D-4AC96C1335A1}" srcId="{789FE8E5-A67A-4BFE-A5C7-BC4838369657}" destId="{9AA5F7D3-FE9A-47FC-A98C-77D6DA0B19A2}" srcOrd="0" destOrd="0" parTransId="{425135B3-7661-4556-950F-6249C10968E8}" sibTransId="{42616349-4F39-4050-A441-7A89C9F053C0}"/>
    <dgm:cxn modelId="{1B534DA0-8A16-4FE7-9D95-F8553495B5A0}" srcId="{A84EE9FC-E7CA-4B2A-9E54-0C6F65679819}" destId="{FF5D373B-3D5D-4D27-A829-27C1BE402B8C}" srcOrd="0" destOrd="0" parTransId="{30AD89D1-484E-4165-85CC-4C6639CB38CD}" sibTransId="{91ED094C-18F2-4B2A-93B7-95CAA20D60AE}"/>
    <dgm:cxn modelId="{64E99FB6-8DE6-4951-9807-7E6B44A86A5C}" type="presOf" srcId="{D9D2DB3E-FAFA-4BFF-809E-838F1C00F62D}" destId="{D5A6D308-E003-4300-9F40-14B4865341BA}" srcOrd="0" destOrd="0" presId="urn:microsoft.com/office/officeart/2008/layout/LinedList"/>
    <dgm:cxn modelId="{707C0DC9-B0BD-4E1F-8482-B355CE530E0A}" srcId="{1E3FA0C2-ECD7-45EE-84E8-31021EA2D347}" destId="{4CA75471-3D6E-4A4B-8B00-53EBEA130505}" srcOrd="5" destOrd="0" parTransId="{F7E8C6D6-7D31-458A-8286-E611D4A3FDAA}" sibTransId="{EA2B501C-3075-4956-9199-87EB6F1B2565}"/>
    <dgm:cxn modelId="{A98F69CD-5049-4045-9751-1E99FFBA28B1}" srcId="{1E3FA0C2-ECD7-45EE-84E8-31021EA2D347}" destId="{C60B685A-366F-457E-B490-6B3C8A4D40B1}" srcOrd="2" destOrd="0" parTransId="{FEF1F66B-0FFC-4C00-8B76-624D4C653E6D}" sibTransId="{F178AC43-3429-48CD-9E4E-4B57ECC1E23E}"/>
    <dgm:cxn modelId="{EA4045D1-E1B5-4E8E-A9CC-A7C17F650F2C}" srcId="{4CA75471-3D6E-4A4B-8B00-53EBEA130505}" destId="{2B2AB345-6A26-42A7-97CE-F1B3BAB44257}" srcOrd="0" destOrd="0" parTransId="{AF4DE66B-852A-4E68-BDB7-4F427B276BB0}" sibTransId="{E516C4FC-21B7-4FC8-94DC-7CA4FEB6E914}"/>
    <dgm:cxn modelId="{367DAFD8-C54E-43AC-8A74-FB344E3C5BBE}" type="presOf" srcId="{C60B685A-366F-457E-B490-6B3C8A4D40B1}" destId="{601005FA-F67A-4D0D-AC22-DFA3FA959605}" srcOrd="0" destOrd="0" presId="urn:microsoft.com/office/officeart/2008/layout/LinedList"/>
    <dgm:cxn modelId="{650251E4-A0AD-4E50-8B25-37B6869F6020}" type="presOf" srcId="{789FE8E5-A67A-4BFE-A5C7-BC4838369657}" destId="{D2D370B0-7906-4BE5-9393-3A669763C4B0}" srcOrd="0" destOrd="0" presId="urn:microsoft.com/office/officeart/2008/layout/LinedList"/>
    <dgm:cxn modelId="{D21980E4-695E-46AE-96C5-387133B02B16}" type="presOf" srcId="{9AA5F7D3-FE9A-47FC-A98C-77D6DA0B19A2}" destId="{9209A0FF-7167-4A0E-A4EF-6B2983992CF9}" srcOrd="0" destOrd="0" presId="urn:microsoft.com/office/officeart/2008/layout/LinedList"/>
    <dgm:cxn modelId="{3547E0E5-EA56-41B3-9880-582F875EE306}" srcId="{1E3FA0C2-ECD7-45EE-84E8-31021EA2D347}" destId="{A84EE9FC-E7CA-4B2A-9E54-0C6F65679819}" srcOrd="3" destOrd="0" parTransId="{11C109AD-5076-4C3F-AFF8-50CFCFD68B4B}" sibTransId="{10167BBF-E10F-422A-B359-235B57EBEE54}"/>
    <dgm:cxn modelId="{62A270E6-1172-4C38-A2AE-F274FE12E392}" srcId="{1E3FA0C2-ECD7-45EE-84E8-31021EA2D347}" destId="{A827D56D-76CD-46B0-8555-0CF1A9E24AF5}" srcOrd="1" destOrd="0" parTransId="{EE4B603E-FF37-4461-BD02-CE6865A79631}" sibTransId="{0E9E20E4-9F0F-4B2B-A84A-1379642CAD70}"/>
    <dgm:cxn modelId="{FDA888F6-0FE4-4FC7-B074-164C41D1BB0C}" type="presOf" srcId="{2B2AB345-6A26-42A7-97CE-F1B3BAB44257}" destId="{9805EA6D-4D01-4A47-97EF-E7E7EEE04AA5}" srcOrd="0" destOrd="0" presId="urn:microsoft.com/office/officeart/2008/layout/LinedList"/>
    <dgm:cxn modelId="{8FC3C025-BA65-4889-9D97-F809ABB1E6B2}" type="presParOf" srcId="{F518789C-64A2-4411-BB03-38EECB6700B9}" destId="{DD62A6E6-BE3D-4489-935E-80EE5DCF5609}" srcOrd="0" destOrd="0" presId="urn:microsoft.com/office/officeart/2008/layout/LinedList"/>
    <dgm:cxn modelId="{7B505099-744A-4C2C-BD3A-D5F1E465CC73}" type="presParOf" srcId="{F518789C-64A2-4411-BB03-38EECB6700B9}" destId="{1890CFBA-8BA1-49D7-A59B-11C0C02A7060}" srcOrd="1" destOrd="0" presId="urn:microsoft.com/office/officeart/2008/layout/LinedList"/>
    <dgm:cxn modelId="{23850E82-FEB4-4CB5-A8B2-43620262DFE3}" type="presParOf" srcId="{1890CFBA-8BA1-49D7-A59B-11C0C02A7060}" destId="{D2D370B0-7906-4BE5-9393-3A669763C4B0}" srcOrd="0" destOrd="0" presId="urn:microsoft.com/office/officeart/2008/layout/LinedList"/>
    <dgm:cxn modelId="{CFD06610-67E6-40EA-BDC4-F96B70077828}" type="presParOf" srcId="{1890CFBA-8BA1-49D7-A59B-11C0C02A7060}" destId="{02F9819B-83DB-4A07-BDAF-015123A9D96F}" srcOrd="1" destOrd="0" presId="urn:microsoft.com/office/officeart/2008/layout/LinedList"/>
    <dgm:cxn modelId="{82D144F5-238C-4C0E-A366-BFA1C8BB99FD}" type="presParOf" srcId="{02F9819B-83DB-4A07-BDAF-015123A9D96F}" destId="{10716A71-E1C0-4E75-ACCB-7C17FF8C34BA}" srcOrd="0" destOrd="0" presId="urn:microsoft.com/office/officeart/2008/layout/LinedList"/>
    <dgm:cxn modelId="{F1BC6811-9144-466D-90C6-8B1F54F75E44}" type="presParOf" srcId="{02F9819B-83DB-4A07-BDAF-015123A9D96F}" destId="{EE79FC06-920E-4C67-87E0-6971131CD35B}" srcOrd="1" destOrd="0" presId="urn:microsoft.com/office/officeart/2008/layout/LinedList"/>
    <dgm:cxn modelId="{BB909D59-1C94-46A5-8DAA-D40A994EF0CD}" type="presParOf" srcId="{EE79FC06-920E-4C67-87E0-6971131CD35B}" destId="{003B6945-7232-47C3-A5CE-D1DCEA424CC2}" srcOrd="0" destOrd="0" presId="urn:microsoft.com/office/officeart/2008/layout/LinedList"/>
    <dgm:cxn modelId="{E545DA87-E3A3-4312-8258-4ABC1ACCB87D}" type="presParOf" srcId="{EE79FC06-920E-4C67-87E0-6971131CD35B}" destId="{9209A0FF-7167-4A0E-A4EF-6B2983992CF9}" srcOrd="1" destOrd="0" presId="urn:microsoft.com/office/officeart/2008/layout/LinedList"/>
    <dgm:cxn modelId="{54E6768B-5DE8-4C89-8693-4546F1128D28}" type="presParOf" srcId="{EE79FC06-920E-4C67-87E0-6971131CD35B}" destId="{305DCF0C-7816-4250-A1BC-76D8AD1DEEF8}" srcOrd="2" destOrd="0" presId="urn:microsoft.com/office/officeart/2008/layout/LinedList"/>
    <dgm:cxn modelId="{F3D2A01C-DAC1-4774-AD3D-7664A29309F3}" type="presParOf" srcId="{02F9819B-83DB-4A07-BDAF-015123A9D96F}" destId="{C93E89E6-18F7-402B-B4EC-980B9581EA1C}" srcOrd="2" destOrd="0" presId="urn:microsoft.com/office/officeart/2008/layout/LinedList"/>
    <dgm:cxn modelId="{7BBBF7FA-DA80-4ED8-BB08-3553D37A0DB8}" type="presParOf" srcId="{02F9819B-83DB-4A07-BDAF-015123A9D96F}" destId="{8EF9B712-2453-4DA8-8102-43FC8BABDD6F}" srcOrd="3" destOrd="0" presId="urn:microsoft.com/office/officeart/2008/layout/LinedList"/>
    <dgm:cxn modelId="{083E505D-D495-4533-BDD9-910C28B09147}" type="presParOf" srcId="{F518789C-64A2-4411-BB03-38EECB6700B9}" destId="{82407C80-55BB-4A05-AA1D-AED77352E919}" srcOrd="2" destOrd="0" presId="urn:microsoft.com/office/officeart/2008/layout/LinedList"/>
    <dgm:cxn modelId="{06D1B4F2-0DAD-4678-911B-08D0F50A56B8}" type="presParOf" srcId="{F518789C-64A2-4411-BB03-38EECB6700B9}" destId="{83ECC954-1DD8-468E-B893-BA1FFA143199}" srcOrd="3" destOrd="0" presId="urn:microsoft.com/office/officeart/2008/layout/LinedList"/>
    <dgm:cxn modelId="{7D2912ED-229E-42B0-A6DD-4885C922732D}" type="presParOf" srcId="{83ECC954-1DD8-468E-B893-BA1FFA143199}" destId="{E4941F36-D702-4052-B03D-D0707BF1D74B}" srcOrd="0" destOrd="0" presId="urn:microsoft.com/office/officeart/2008/layout/LinedList"/>
    <dgm:cxn modelId="{3FF35641-0798-467C-88FF-9E732E5EC6B6}" type="presParOf" srcId="{83ECC954-1DD8-468E-B893-BA1FFA143199}" destId="{D591D9B2-627D-49D6-A628-0EA99A411152}" srcOrd="1" destOrd="0" presId="urn:microsoft.com/office/officeart/2008/layout/LinedList"/>
    <dgm:cxn modelId="{A90818D4-9B17-4114-8EAF-1CA53655183E}" type="presParOf" srcId="{D591D9B2-627D-49D6-A628-0EA99A411152}" destId="{306E8993-89CF-407D-80F9-8D14AF8BEB25}" srcOrd="0" destOrd="0" presId="urn:microsoft.com/office/officeart/2008/layout/LinedList"/>
    <dgm:cxn modelId="{1D330917-C498-4117-914B-A97BE1BE0C5C}" type="presParOf" srcId="{D591D9B2-627D-49D6-A628-0EA99A411152}" destId="{940C4903-73E8-48FE-9ED8-2792EEC220BD}" srcOrd="1" destOrd="0" presId="urn:microsoft.com/office/officeart/2008/layout/LinedList"/>
    <dgm:cxn modelId="{DA49F121-F382-4094-BAE3-E05160944BEF}" type="presParOf" srcId="{940C4903-73E8-48FE-9ED8-2792EEC220BD}" destId="{67D8B139-DB3C-477B-B698-3F16B32AA6F2}" srcOrd="0" destOrd="0" presId="urn:microsoft.com/office/officeart/2008/layout/LinedList"/>
    <dgm:cxn modelId="{09C0BEAB-1B78-45C0-A3AE-B7C10D5E6F4A}" type="presParOf" srcId="{940C4903-73E8-48FE-9ED8-2792EEC220BD}" destId="{6DECAB9A-1A56-47EF-A541-C9D0AFF5544F}" srcOrd="1" destOrd="0" presId="urn:microsoft.com/office/officeart/2008/layout/LinedList"/>
    <dgm:cxn modelId="{38A61AA9-6C61-49B7-A29C-5EE485550D68}" type="presParOf" srcId="{940C4903-73E8-48FE-9ED8-2792EEC220BD}" destId="{32BFDD3E-E3CE-431D-8479-9BC8FA75BFD4}" srcOrd="2" destOrd="0" presId="urn:microsoft.com/office/officeart/2008/layout/LinedList"/>
    <dgm:cxn modelId="{C09788B0-CFF8-451D-A3EB-24396ED71954}" type="presParOf" srcId="{D591D9B2-627D-49D6-A628-0EA99A411152}" destId="{B12B2B9E-14BE-4711-89A5-12AAA8F999E4}" srcOrd="2" destOrd="0" presId="urn:microsoft.com/office/officeart/2008/layout/LinedList"/>
    <dgm:cxn modelId="{10657402-9E46-4451-ADCF-8255A52F605B}" type="presParOf" srcId="{D591D9B2-627D-49D6-A628-0EA99A411152}" destId="{980525AC-4D72-496E-A796-B9D39DD2BB0D}" srcOrd="3" destOrd="0" presId="urn:microsoft.com/office/officeart/2008/layout/LinedList"/>
    <dgm:cxn modelId="{4C7B7A9C-9864-4FDD-A16E-40DBE56104CC}" type="presParOf" srcId="{F518789C-64A2-4411-BB03-38EECB6700B9}" destId="{B62471E7-C41D-4902-8103-C4B21F7B5799}" srcOrd="4" destOrd="0" presId="urn:microsoft.com/office/officeart/2008/layout/LinedList"/>
    <dgm:cxn modelId="{093C29DD-66F3-40DB-93EA-DBC4BB614EA6}" type="presParOf" srcId="{F518789C-64A2-4411-BB03-38EECB6700B9}" destId="{D7A3E3A9-F9EC-4B29-ACEB-521B6024B0C2}" srcOrd="5" destOrd="0" presId="urn:microsoft.com/office/officeart/2008/layout/LinedList"/>
    <dgm:cxn modelId="{68763623-EEF2-4AF1-A760-1C9A87FF0D3C}" type="presParOf" srcId="{D7A3E3A9-F9EC-4B29-ACEB-521B6024B0C2}" destId="{601005FA-F67A-4D0D-AC22-DFA3FA959605}" srcOrd="0" destOrd="0" presId="urn:microsoft.com/office/officeart/2008/layout/LinedList"/>
    <dgm:cxn modelId="{759FD13B-87EC-4568-974A-8BF227A8CB3F}" type="presParOf" srcId="{D7A3E3A9-F9EC-4B29-ACEB-521B6024B0C2}" destId="{F8CFE032-8BAC-4BE1-9ED1-5D1D9A289496}" srcOrd="1" destOrd="0" presId="urn:microsoft.com/office/officeart/2008/layout/LinedList"/>
    <dgm:cxn modelId="{467E60AF-3862-412F-86BA-C576949643A3}" type="presParOf" srcId="{F8CFE032-8BAC-4BE1-9ED1-5D1D9A289496}" destId="{B1DD8305-8E79-49D3-A2D0-72A9F63AD8D7}" srcOrd="0" destOrd="0" presId="urn:microsoft.com/office/officeart/2008/layout/LinedList"/>
    <dgm:cxn modelId="{9F0B2969-79A6-4FE6-958C-04BDC2623632}" type="presParOf" srcId="{F8CFE032-8BAC-4BE1-9ED1-5D1D9A289496}" destId="{FE0AC277-1011-49AB-925F-FB94809F2C74}" srcOrd="1" destOrd="0" presId="urn:microsoft.com/office/officeart/2008/layout/LinedList"/>
    <dgm:cxn modelId="{6389A9FD-48A1-4749-8BEF-99EC65D6E1D0}" type="presParOf" srcId="{FE0AC277-1011-49AB-925F-FB94809F2C74}" destId="{81A9DEDF-BA6E-4B2C-AE32-2EDBE83EB94B}" srcOrd="0" destOrd="0" presId="urn:microsoft.com/office/officeart/2008/layout/LinedList"/>
    <dgm:cxn modelId="{ECBF301B-6DCA-480C-999C-78A56F8A5CD3}" type="presParOf" srcId="{FE0AC277-1011-49AB-925F-FB94809F2C74}" destId="{D5A6D308-E003-4300-9F40-14B4865341BA}" srcOrd="1" destOrd="0" presId="urn:microsoft.com/office/officeart/2008/layout/LinedList"/>
    <dgm:cxn modelId="{5C369DA2-5EFA-4F13-AB3A-865AD187E59E}" type="presParOf" srcId="{FE0AC277-1011-49AB-925F-FB94809F2C74}" destId="{BC20BC02-C6ED-406F-896B-56AF0EA65866}" srcOrd="2" destOrd="0" presId="urn:microsoft.com/office/officeart/2008/layout/LinedList"/>
    <dgm:cxn modelId="{15A53E83-A727-48A3-A40D-A97BB237565F}" type="presParOf" srcId="{F8CFE032-8BAC-4BE1-9ED1-5D1D9A289496}" destId="{DA0E770C-DCC8-4E3D-956D-8F6EF2449CE9}" srcOrd="2" destOrd="0" presId="urn:microsoft.com/office/officeart/2008/layout/LinedList"/>
    <dgm:cxn modelId="{6ACBE7E6-EC61-4403-AA0A-F7974C79B9C2}" type="presParOf" srcId="{F8CFE032-8BAC-4BE1-9ED1-5D1D9A289496}" destId="{B5E28A54-3E72-4152-BC66-86239E3F2D3C}" srcOrd="3" destOrd="0" presId="urn:microsoft.com/office/officeart/2008/layout/LinedList"/>
    <dgm:cxn modelId="{98DD0534-A9FC-4DFA-9E21-CEE7A49CF0D2}" type="presParOf" srcId="{F518789C-64A2-4411-BB03-38EECB6700B9}" destId="{34A1223B-46DF-488C-81C0-F23B83A79DF0}" srcOrd="6" destOrd="0" presId="urn:microsoft.com/office/officeart/2008/layout/LinedList"/>
    <dgm:cxn modelId="{341FCF9A-5BB7-43BE-BF8C-21FCE8A4BDB8}" type="presParOf" srcId="{F518789C-64A2-4411-BB03-38EECB6700B9}" destId="{BDFFD525-1051-4D0D-9AD8-16344132D100}" srcOrd="7" destOrd="0" presId="urn:microsoft.com/office/officeart/2008/layout/LinedList"/>
    <dgm:cxn modelId="{B5487E1E-27F0-44B4-8DC6-D3F70BE0D386}" type="presParOf" srcId="{BDFFD525-1051-4D0D-9AD8-16344132D100}" destId="{C7374E39-6D85-4374-A4F0-BFE129C6AEF9}" srcOrd="0" destOrd="0" presId="urn:microsoft.com/office/officeart/2008/layout/LinedList"/>
    <dgm:cxn modelId="{87F04D28-3EF4-4CEE-BBE6-BE6D6C68C657}" type="presParOf" srcId="{BDFFD525-1051-4D0D-9AD8-16344132D100}" destId="{CFA46949-48B8-4840-A5E1-21057F1C60A9}" srcOrd="1" destOrd="0" presId="urn:microsoft.com/office/officeart/2008/layout/LinedList"/>
    <dgm:cxn modelId="{6E0B0A22-14B1-4168-ADBE-1D9399F2E3BB}" type="presParOf" srcId="{CFA46949-48B8-4840-A5E1-21057F1C60A9}" destId="{7F0B276E-794A-4419-AC63-AB9AA361C877}" srcOrd="0" destOrd="0" presId="urn:microsoft.com/office/officeart/2008/layout/LinedList"/>
    <dgm:cxn modelId="{B97DE1E3-9E50-4B98-8FD2-BCC0E32D2F02}" type="presParOf" srcId="{CFA46949-48B8-4840-A5E1-21057F1C60A9}" destId="{D29F9B0A-47AD-49E5-81EA-EE7BB02B403F}" srcOrd="1" destOrd="0" presId="urn:microsoft.com/office/officeart/2008/layout/LinedList"/>
    <dgm:cxn modelId="{A8D67610-1C82-422F-8774-81731D7B34A3}" type="presParOf" srcId="{D29F9B0A-47AD-49E5-81EA-EE7BB02B403F}" destId="{35BE5BC0-ADA2-4C0D-A0B5-0A134B6C46BA}" srcOrd="0" destOrd="0" presId="urn:microsoft.com/office/officeart/2008/layout/LinedList"/>
    <dgm:cxn modelId="{06A81AE0-3D43-4B30-B138-530B71AA9050}" type="presParOf" srcId="{D29F9B0A-47AD-49E5-81EA-EE7BB02B403F}" destId="{C539B8EA-8DFD-420B-8CF2-15D990818B28}" srcOrd="1" destOrd="0" presId="urn:microsoft.com/office/officeart/2008/layout/LinedList"/>
    <dgm:cxn modelId="{1D827AEE-734D-481F-A6F7-82FF08C9BCF6}" type="presParOf" srcId="{D29F9B0A-47AD-49E5-81EA-EE7BB02B403F}" destId="{170DEC51-F7A4-415D-B367-A7BF51F32CD5}" srcOrd="2" destOrd="0" presId="urn:microsoft.com/office/officeart/2008/layout/LinedList"/>
    <dgm:cxn modelId="{FF9176E6-8F20-438D-AB58-3A435E514A5C}" type="presParOf" srcId="{CFA46949-48B8-4840-A5E1-21057F1C60A9}" destId="{A4389ACE-D6C5-4597-81AB-331961253CA9}" srcOrd="2" destOrd="0" presId="urn:microsoft.com/office/officeart/2008/layout/LinedList"/>
    <dgm:cxn modelId="{9582FF2F-48FB-4006-B392-1CF97CF6EB5C}" type="presParOf" srcId="{CFA46949-48B8-4840-A5E1-21057F1C60A9}" destId="{A94954DF-4294-4ED0-8AAA-87594E2CE10D}" srcOrd="3" destOrd="0" presId="urn:microsoft.com/office/officeart/2008/layout/LinedList"/>
    <dgm:cxn modelId="{A42608D6-7985-44E0-A051-06692A818DA2}" type="presParOf" srcId="{F518789C-64A2-4411-BB03-38EECB6700B9}" destId="{E4640578-9AF8-42BC-9F5C-7F1B44006D85}" srcOrd="8" destOrd="0" presId="urn:microsoft.com/office/officeart/2008/layout/LinedList"/>
    <dgm:cxn modelId="{BECD5AB9-F035-4D63-BB2D-ABC655C762D1}" type="presParOf" srcId="{F518789C-64A2-4411-BB03-38EECB6700B9}" destId="{37A39DFE-6264-4796-81A4-03C2C19A7C47}" srcOrd="9" destOrd="0" presId="urn:microsoft.com/office/officeart/2008/layout/LinedList"/>
    <dgm:cxn modelId="{3A8DFD29-219A-4DE7-8ABA-82D0B251BFB5}" type="presParOf" srcId="{37A39DFE-6264-4796-81A4-03C2C19A7C47}" destId="{96201624-2860-4A98-B5D2-507DA10F8B8B}" srcOrd="0" destOrd="0" presId="urn:microsoft.com/office/officeart/2008/layout/LinedList"/>
    <dgm:cxn modelId="{44867C1E-84DC-41FB-9906-12714503309A}" type="presParOf" srcId="{37A39DFE-6264-4796-81A4-03C2C19A7C47}" destId="{A28D34D1-60FB-4062-9E1A-BAC6C4FD32E8}" srcOrd="1" destOrd="0" presId="urn:microsoft.com/office/officeart/2008/layout/LinedList"/>
    <dgm:cxn modelId="{013440BC-89CB-473C-903D-275949793B47}" type="presParOf" srcId="{A28D34D1-60FB-4062-9E1A-BAC6C4FD32E8}" destId="{99AF28D4-1DD9-4E81-AE1D-8E2E0EC5CF39}" srcOrd="0" destOrd="0" presId="urn:microsoft.com/office/officeart/2008/layout/LinedList"/>
    <dgm:cxn modelId="{9EAB58E2-CC10-4BDB-87C1-37F40808F869}" type="presParOf" srcId="{A28D34D1-60FB-4062-9E1A-BAC6C4FD32E8}" destId="{182DB357-3203-4306-8A91-98DB0AD4930C}" srcOrd="1" destOrd="0" presId="urn:microsoft.com/office/officeart/2008/layout/LinedList"/>
    <dgm:cxn modelId="{081F5372-8499-4BC3-BF28-6E27941874D2}" type="presParOf" srcId="{182DB357-3203-4306-8A91-98DB0AD4930C}" destId="{5C591F29-040D-4C73-8CE7-ABDAEC7454EB}" srcOrd="0" destOrd="0" presId="urn:microsoft.com/office/officeart/2008/layout/LinedList"/>
    <dgm:cxn modelId="{F5BB71DB-CC2D-4507-8938-ADDC1E24E746}" type="presParOf" srcId="{182DB357-3203-4306-8A91-98DB0AD4930C}" destId="{82E00FF1-FA6F-4A5D-8551-4CAFC40D771D}" srcOrd="1" destOrd="0" presId="urn:microsoft.com/office/officeart/2008/layout/LinedList"/>
    <dgm:cxn modelId="{46AC19E6-53EC-4DB0-956C-24FD081DE091}" type="presParOf" srcId="{182DB357-3203-4306-8A91-98DB0AD4930C}" destId="{3A4FD1A6-033E-4393-87A5-01EED061E138}" srcOrd="2" destOrd="0" presId="urn:microsoft.com/office/officeart/2008/layout/LinedList"/>
    <dgm:cxn modelId="{5EE5E219-123F-4904-80CE-7E208D23F128}" type="presParOf" srcId="{A28D34D1-60FB-4062-9E1A-BAC6C4FD32E8}" destId="{42F5BCBA-D4A5-4212-8CA8-0835C5842406}" srcOrd="2" destOrd="0" presId="urn:microsoft.com/office/officeart/2008/layout/LinedList"/>
    <dgm:cxn modelId="{B79138CE-1BD8-4454-AA91-3FE870ED6816}" type="presParOf" srcId="{A28D34D1-60FB-4062-9E1A-BAC6C4FD32E8}" destId="{2D076D60-6E7B-45DF-9B96-002E1B096A9A}" srcOrd="3" destOrd="0" presId="urn:microsoft.com/office/officeart/2008/layout/LinedList"/>
    <dgm:cxn modelId="{4622ED6D-2D36-4D1F-B6D3-A57B47DA3BAD}" type="presParOf" srcId="{F518789C-64A2-4411-BB03-38EECB6700B9}" destId="{87FA9D6C-8436-4D1C-A3C0-71FA5B43751C}" srcOrd="10" destOrd="0" presId="urn:microsoft.com/office/officeart/2008/layout/LinedList"/>
    <dgm:cxn modelId="{ECBE5836-C3E2-4BC6-8C4B-5DE67CAB6230}" type="presParOf" srcId="{F518789C-64A2-4411-BB03-38EECB6700B9}" destId="{3436D537-E91C-40F8-871F-4544BE89DD8C}" srcOrd="11" destOrd="0" presId="urn:microsoft.com/office/officeart/2008/layout/LinedList"/>
    <dgm:cxn modelId="{3FC394C0-941B-4C58-B29D-9AC948330194}" type="presParOf" srcId="{3436D537-E91C-40F8-871F-4544BE89DD8C}" destId="{3ABB0C44-3F84-4C80-B77E-5AE4D62EBB1A}" srcOrd="0" destOrd="0" presId="urn:microsoft.com/office/officeart/2008/layout/LinedList"/>
    <dgm:cxn modelId="{3C1CCCE1-C1A6-4FED-BCC4-2FAE0D81D6AE}" type="presParOf" srcId="{3436D537-E91C-40F8-871F-4544BE89DD8C}" destId="{E293FCC0-6357-4E4E-9C93-E0B3DA1E212E}" srcOrd="1" destOrd="0" presId="urn:microsoft.com/office/officeart/2008/layout/LinedList"/>
    <dgm:cxn modelId="{1AC3A7B2-54B8-4A17-BC39-EF82E34A775F}" type="presParOf" srcId="{E293FCC0-6357-4E4E-9C93-E0B3DA1E212E}" destId="{F5E2589D-8BF2-4A08-86FF-30658E120A50}" srcOrd="0" destOrd="0" presId="urn:microsoft.com/office/officeart/2008/layout/LinedList"/>
    <dgm:cxn modelId="{CCAE2A43-99BE-470E-A394-E0544AB7960A}" type="presParOf" srcId="{E293FCC0-6357-4E4E-9C93-E0B3DA1E212E}" destId="{81B65DF0-19FC-408E-9D81-6558F4C1ACE6}" srcOrd="1" destOrd="0" presId="urn:microsoft.com/office/officeart/2008/layout/LinedList"/>
    <dgm:cxn modelId="{4092BA43-B517-4C84-8A16-0938609F5280}" type="presParOf" srcId="{81B65DF0-19FC-408E-9D81-6558F4C1ACE6}" destId="{4A9E37FF-0D2A-4123-914B-5BA25A1AEE6F}" srcOrd="0" destOrd="0" presId="urn:microsoft.com/office/officeart/2008/layout/LinedList"/>
    <dgm:cxn modelId="{E5FDDC5C-372C-40DA-AE1A-48BC4B037C48}" type="presParOf" srcId="{81B65DF0-19FC-408E-9D81-6558F4C1ACE6}" destId="{9805EA6D-4D01-4A47-97EF-E7E7EEE04AA5}" srcOrd="1" destOrd="0" presId="urn:microsoft.com/office/officeart/2008/layout/LinedList"/>
    <dgm:cxn modelId="{B53F20D8-6F62-4431-9D6D-5FCBA4BC8A87}" type="presParOf" srcId="{81B65DF0-19FC-408E-9D81-6558F4C1ACE6}" destId="{EC7E2333-C7F2-4D17-9D25-9345B65427FB}" srcOrd="2" destOrd="0" presId="urn:microsoft.com/office/officeart/2008/layout/LinedList"/>
    <dgm:cxn modelId="{468FA0E9-7D07-47E6-BA71-C3552DFAA5C0}" type="presParOf" srcId="{E293FCC0-6357-4E4E-9C93-E0B3DA1E212E}" destId="{F0D813A7-C107-419C-867E-F636DB3D3273}" srcOrd="2" destOrd="0" presId="urn:microsoft.com/office/officeart/2008/layout/LinedList"/>
    <dgm:cxn modelId="{38525790-F744-46BF-8142-1760C048352B}" type="presParOf" srcId="{E293FCC0-6357-4E4E-9C93-E0B3DA1E212E}" destId="{ED45A0AB-9AB2-4BF0-B199-C767FDEF8CE9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2A6E6-BE3D-4489-935E-80EE5DCF5609}">
      <dsp:nvSpPr>
        <dsp:cNvPr id="0" name=""/>
        <dsp:cNvSpPr/>
      </dsp:nvSpPr>
      <dsp:spPr>
        <a:xfrm>
          <a:off x="0" y="2759"/>
          <a:ext cx="796018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D370B0-7906-4BE5-9393-3A669763C4B0}">
      <dsp:nvSpPr>
        <dsp:cNvPr id="0" name=""/>
        <dsp:cNvSpPr/>
      </dsp:nvSpPr>
      <dsp:spPr>
        <a:xfrm>
          <a:off x="0" y="2759"/>
          <a:ext cx="1592036" cy="940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Modern Infrastructure requirements</a:t>
          </a:r>
          <a:endParaRPr lang="en-US" sz="1400" kern="1200" dirty="0"/>
        </a:p>
      </dsp:txBody>
      <dsp:txXfrm>
        <a:off x="0" y="2759"/>
        <a:ext cx="1592036" cy="940876"/>
      </dsp:txXfrm>
    </dsp:sp>
    <dsp:sp modelId="{9209A0FF-7167-4A0E-A4EF-6B2983992CF9}">
      <dsp:nvSpPr>
        <dsp:cNvPr id="0" name=""/>
        <dsp:cNvSpPr/>
      </dsp:nvSpPr>
      <dsp:spPr>
        <a:xfrm>
          <a:off x="1711438" y="45484"/>
          <a:ext cx="6248742" cy="854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Upgrading QSAC is essential to meet contemporary standards for safety, accessibility, and spectator experience, ensuring it can effectively support both local and international athletic events.</a:t>
          </a:r>
        </a:p>
      </dsp:txBody>
      <dsp:txXfrm>
        <a:off x="1711438" y="45484"/>
        <a:ext cx="6248742" cy="854507"/>
      </dsp:txXfrm>
    </dsp:sp>
    <dsp:sp modelId="{C93E89E6-18F7-402B-B4EC-980B9581EA1C}">
      <dsp:nvSpPr>
        <dsp:cNvPr id="0" name=""/>
        <dsp:cNvSpPr/>
      </dsp:nvSpPr>
      <dsp:spPr>
        <a:xfrm>
          <a:off x="1592036" y="899991"/>
          <a:ext cx="636814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407C80-55BB-4A05-AA1D-AED77352E919}">
      <dsp:nvSpPr>
        <dsp:cNvPr id="0" name=""/>
        <dsp:cNvSpPr/>
      </dsp:nvSpPr>
      <dsp:spPr>
        <a:xfrm>
          <a:off x="0" y="943635"/>
          <a:ext cx="796018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941F36-D702-4052-B03D-D0707BF1D74B}">
      <dsp:nvSpPr>
        <dsp:cNvPr id="0" name=""/>
        <dsp:cNvSpPr/>
      </dsp:nvSpPr>
      <dsp:spPr>
        <a:xfrm>
          <a:off x="0" y="943635"/>
          <a:ext cx="1592036" cy="940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Enhanced Community Engagement</a:t>
          </a:r>
          <a:endParaRPr lang="en-US" sz="1400" kern="1200" dirty="0"/>
        </a:p>
      </dsp:txBody>
      <dsp:txXfrm>
        <a:off x="0" y="943635"/>
        <a:ext cx="1592036" cy="940876"/>
      </dsp:txXfrm>
    </dsp:sp>
    <dsp:sp modelId="{6DECAB9A-1A56-47EF-A541-C9D0AFF5544F}">
      <dsp:nvSpPr>
        <dsp:cNvPr id="0" name=""/>
        <dsp:cNvSpPr/>
      </dsp:nvSpPr>
      <dsp:spPr>
        <a:xfrm>
          <a:off x="1711438" y="986361"/>
          <a:ext cx="6248742" cy="854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 refurbished QSAC will serve as a central hub for athletics, fostering grassroots participation and providing aspiring athletes with improved training facilities and opportunities.</a:t>
          </a:r>
        </a:p>
      </dsp:txBody>
      <dsp:txXfrm>
        <a:off x="1711438" y="986361"/>
        <a:ext cx="6248742" cy="854507"/>
      </dsp:txXfrm>
    </dsp:sp>
    <dsp:sp modelId="{B12B2B9E-14BE-4711-89A5-12AAA8F999E4}">
      <dsp:nvSpPr>
        <dsp:cNvPr id="0" name=""/>
        <dsp:cNvSpPr/>
      </dsp:nvSpPr>
      <dsp:spPr>
        <a:xfrm>
          <a:off x="1592036" y="1840868"/>
          <a:ext cx="636814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2471E7-C41D-4902-8103-C4B21F7B5799}">
      <dsp:nvSpPr>
        <dsp:cNvPr id="0" name=""/>
        <dsp:cNvSpPr/>
      </dsp:nvSpPr>
      <dsp:spPr>
        <a:xfrm>
          <a:off x="0" y="1884512"/>
          <a:ext cx="796018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1005FA-F67A-4D0D-AC22-DFA3FA959605}">
      <dsp:nvSpPr>
        <dsp:cNvPr id="0" name=""/>
        <dsp:cNvSpPr/>
      </dsp:nvSpPr>
      <dsp:spPr>
        <a:xfrm>
          <a:off x="0" y="1884512"/>
          <a:ext cx="1592036" cy="940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Economic Social Benefits</a:t>
          </a:r>
          <a:endParaRPr lang="en-US" sz="1400" kern="1200" dirty="0"/>
        </a:p>
      </dsp:txBody>
      <dsp:txXfrm>
        <a:off x="0" y="1884512"/>
        <a:ext cx="1592036" cy="940876"/>
      </dsp:txXfrm>
    </dsp:sp>
    <dsp:sp modelId="{D5A6D308-E003-4300-9F40-14B4865341BA}">
      <dsp:nvSpPr>
        <dsp:cNvPr id="0" name=""/>
        <dsp:cNvSpPr/>
      </dsp:nvSpPr>
      <dsp:spPr>
        <a:xfrm>
          <a:off x="1711438" y="1927237"/>
          <a:ext cx="6248742" cy="854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Investing in QSAC refurbishment will stimulate local economies, attract major events, and promote social cohesion, ultimately enhancing Queensland's reputation as a premier destination for athletics.</a:t>
          </a:r>
        </a:p>
      </dsp:txBody>
      <dsp:txXfrm>
        <a:off x="1711438" y="1927237"/>
        <a:ext cx="6248742" cy="854507"/>
      </dsp:txXfrm>
    </dsp:sp>
    <dsp:sp modelId="{DA0E770C-DCC8-4E3D-956D-8F6EF2449CE9}">
      <dsp:nvSpPr>
        <dsp:cNvPr id="0" name=""/>
        <dsp:cNvSpPr/>
      </dsp:nvSpPr>
      <dsp:spPr>
        <a:xfrm>
          <a:off x="1592036" y="2781744"/>
          <a:ext cx="636814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1223B-46DF-488C-81C0-F23B83A79DF0}">
      <dsp:nvSpPr>
        <dsp:cNvPr id="0" name=""/>
        <dsp:cNvSpPr/>
      </dsp:nvSpPr>
      <dsp:spPr>
        <a:xfrm>
          <a:off x="0" y="2825388"/>
          <a:ext cx="796018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374E39-6D85-4374-A4F0-BFE129C6AEF9}">
      <dsp:nvSpPr>
        <dsp:cNvPr id="0" name=""/>
        <dsp:cNvSpPr/>
      </dsp:nvSpPr>
      <dsp:spPr>
        <a:xfrm>
          <a:off x="0" y="2825389"/>
          <a:ext cx="1592036" cy="940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Enhanced Training Environments</a:t>
          </a:r>
          <a:endParaRPr lang="en-US" sz="1400" kern="1200" dirty="0"/>
        </a:p>
      </dsp:txBody>
      <dsp:txXfrm>
        <a:off x="0" y="2825389"/>
        <a:ext cx="1592036" cy="940876"/>
      </dsp:txXfrm>
    </dsp:sp>
    <dsp:sp modelId="{C539B8EA-8DFD-420B-8CF2-15D990818B28}">
      <dsp:nvSpPr>
        <dsp:cNvPr id="0" name=""/>
        <dsp:cNvSpPr/>
      </dsp:nvSpPr>
      <dsp:spPr>
        <a:xfrm>
          <a:off x="1711438" y="2868114"/>
          <a:ext cx="6248742" cy="854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Upgraded facilities provide athletes with access to modern equipment and optimal training conditions, significantly improving their performance and preparation for competitions.</a:t>
          </a:r>
        </a:p>
      </dsp:txBody>
      <dsp:txXfrm>
        <a:off x="1711438" y="2868114"/>
        <a:ext cx="6248742" cy="854507"/>
      </dsp:txXfrm>
    </dsp:sp>
    <dsp:sp modelId="{A4389ACE-D6C5-4597-81AB-331961253CA9}">
      <dsp:nvSpPr>
        <dsp:cNvPr id="0" name=""/>
        <dsp:cNvSpPr/>
      </dsp:nvSpPr>
      <dsp:spPr>
        <a:xfrm>
          <a:off x="1592036" y="3722621"/>
          <a:ext cx="636814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640578-9AF8-42BC-9F5C-7F1B44006D85}">
      <dsp:nvSpPr>
        <dsp:cNvPr id="0" name=""/>
        <dsp:cNvSpPr/>
      </dsp:nvSpPr>
      <dsp:spPr>
        <a:xfrm>
          <a:off x="0" y="3766265"/>
          <a:ext cx="796018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201624-2860-4A98-B5D2-507DA10F8B8B}">
      <dsp:nvSpPr>
        <dsp:cNvPr id="0" name=""/>
        <dsp:cNvSpPr/>
      </dsp:nvSpPr>
      <dsp:spPr>
        <a:xfrm>
          <a:off x="0" y="3766265"/>
          <a:ext cx="1592036" cy="940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Increased Community Participation</a:t>
          </a:r>
          <a:endParaRPr lang="en-US" sz="1400" kern="1200" dirty="0"/>
        </a:p>
      </dsp:txBody>
      <dsp:txXfrm>
        <a:off x="0" y="3766265"/>
        <a:ext cx="1592036" cy="940876"/>
      </dsp:txXfrm>
    </dsp:sp>
    <dsp:sp modelId="{82E00FF1-FA6F-4A5D-8551-4CAFC40D771D}">
      <dsp:nvSpPr>
        <dsp:cNvPr id="0" name=""/>
        <dsp:cNvSpPr/>
      </dsp:nvSpPr>
      <dsp:spPr>
        <a:xfrm>
          <a:off x="1711438" y="3808990"/>
          <a:ext cx="6248742" cy="854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Modernised venues attract larger audiences and encourage grassroots involvement, fostering a culture of sports and physical activity within the community.</a:t>
          </a:r>
        </a:p>
      </dsp:txBody>
      <dsp:txXfrm>
        <a:off x="1711438" y="3808990"/>
        <a:ext cx="6248742" cy="854507"/>
      </dsp:txXfrm>
    </dsp:sp>
    <dsp:sp modelId="{42F5BCBA-D4A5-4212-8CA8-0835C5842406}">
      <dsp:nvSpPr>
        <dsp:cNvPr id="0" name=""/>
        <dsp:cNvSpPr/>
      </dsp:nvSpPr>
      <dsp:spPr>
        <a:xfrm>
          <a:off x="1592036" y="4663498"/>
          <a:ext cx="636814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FA9D6C-8436-4D1C-A3C0-71FA5B43751C}">
      <dsp:nvSpPr>
        <dsp:cNvPr id="0" name=""/>
        <dsp:cNvSpPr/>
      </dsp:nvSpPr>
      <dsp:spPr>
        <a:xfrm>
          <a:off x="0" y="4707142"/>
          <a:ext cx="7960181" cy="0"/>
        </a:xfrm>
        <a:prstGeom prst="lin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BB0C44-3F84-4C80-B77E-5AE4D62EBB1A}">
      <dsp:nvSpPr>
        <dsp:cNvPr id="0" name=""/>
        <dsp:cNvSpPr/>
      </dsp:nvSpPr>
      <dsp:spPr>
        <a:xfrm>
          <a:off x="0" y="4707142"/>
          <a:ext cx="1592036" cy="9408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Economic Growth Opportunities</a:t>
          </a:r>
          <a:endParaRPr lang="en-US" sz="1400" kern="1200" dirty="0"/>
        </a:p>
      </dsp:txBody>
      <dsp:txXfrm>
        <a:off x="0" y="4707142"/>
        <a:ext cx="1592036" cy="940876"/>
      </dsp:txXfrm>
    </dsp:sp>
    <dsp:sp modelId="{9805EA6D-4D01-4A47-97EF-E7E7EEE04AA5}">
      <dsp:nvSpPr>
        <dsp:cNvPr id="0" name=""/>
        <dsp:cNvSpPr/>
      </dsp:nvSpPr>
      <dsp:spPr>
        <a:xfrm>
          <a:off x="1711438" y="4749867"/>
          <a:ext cx="6248742" cy="854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Improved athletic infrastructure can stimulate local economies by attracting events, boosting tourism, and creating jobs, ensuring long-term financial benefits for the region.</a:t>
          </a:r>
        </a:p>
      </dsp:txBody>
      <dsp:txXfrm>
        <a:off x="1711438" y="4749867"/>
        <a:ext cx="6248742" cy="854507"/>
      </dsp:txXfrm>
    </dsp:sp>
    <dsp:sp modelId="{F0D813A7-C107-419C-867E-F636DB3D3273}">
      <dsp:nvSpPr>
        <dsp:cNvPr id="0" name=""/>
        <dsp:cNvSpPr/>
      </dsp:nvSpPr>
      <dsp:spPr>
        <a:xfrm>
          <a:off x="1592036" y="5604374"/>
          <a:ext cx="6368144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10A219-E933-9C4A-9012-E98EEE30F480}" type="datetimeFigureOut">
              <a:rPr lang="en-US" smtClean="0"/>
              <a:t>25-Mar-25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D438E-9E21-EF49-A6A2-15EFEBC82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97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12C50-2153-65F7-1866-38B31CBA9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454" y="2592818"/>
            <a:ext cx="7076303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E1F22F-2703-AA19-520B-E2AF3120C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454" y="5245487"/>
            <a:ext cx="4221892" cy="38919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5FBC3-55F0-9FD8-D3AA-57D75AAAC8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307242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DF805DA-D73D-B527-0D17-E70BEE266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307242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771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4BE96-CC17-D8A8-9885-2F5802FA0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8AD068-8074-DBA3-14B0-A321B6A8B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6CC8472-3838-FDB5-7820-02316E0E6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1"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315022-AA59-E32A-10A8-62EA5A0B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78D8B2-CCAF-F4EC-F1B8-7C39B568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5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083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77719-8A95-C8DB-CE21-A7BAC565C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D4FE17-C917-F58D-D138-849FF3F24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118A70-3B44-8050-BDEB-E75B3F807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F39B3E-8406-1A8C-2AB2-E918027C36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F2B878-D466-709F-4944-83489DC40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3E41F4E-777F-35D6-F054-055850BE5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1"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6AE22C9-2E7E-87DF-7092-A325F3C61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302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370C4-8E7E-C351-5324-01E97B03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5D16E4-BE90-35F9-FC9F-E3B67A427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1690A-A33B-8BA3-DF75-997CBC5902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580EC8-43BA-F706-E1BF-13387DC9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1"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FC8960-BCF4-B90E-534F-608A84CE2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1130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86611-6668-7793-BD29-D01DC8C96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38DF246-1F1C-1167-B163-90876075D2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1"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B93C836-8CD9-8CB5-0ABF-B65480AA9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59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87D39F-003A-898B-6E36-3C3E132AC0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1"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A7FC1B-F5B1-143C-BD10-0C977DEBD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320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357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LT Title (Oran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9404B-5685-3A98-CDBC-4A73D408B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41523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FC618-2E3A-A49C-4543-23B52150A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2124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46296-A320-4E4A-A48B-1C910A5ED2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307242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B9451-1CAF-88B5-90BC-B1B9B7753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307242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358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LT Title (Yellow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9404B-5685-3A98-CDBC-4A73D408B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41523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FC618-2E3A-A49C-4543-23B52150A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2124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46296-A320-4E4A-A48B-1C910A5ED2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307242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B9451-1CAF-88B5-90BC-B1B9B7753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307242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6399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LT Title (Grey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9404B-5685-3A98-CDBC-4A73D408B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41523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FC618-2E3A-A49C-4543-23B52150A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2124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46296-A320-4E4A-A48B-1C910A5ED2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307242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B9451-1CAF-88B5-90BC-B1B9B7753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307242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220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LT Title (Dark Green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9404B-5685-3A98-CDBC-4A73D408B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41523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FC618-2E3A-A49C-4543-23B52150A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2124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46296-A320-4E4A-A48B-1C910A5ED2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307242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B9451-1CAF-88B5-90BC-B1B9B7753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307242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14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Alternate (Teal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9404B-5685-3A98-CDBC-4A73D408B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41523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0FC618-2E3A-A49C-4543-23B52150A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2124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46296-A320-4E4A-A48B-1C910A5ED2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307242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B9451-1CAF-88B5-90BC-B1B9B7753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307242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4475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Header and Footer (Oran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A78D8B2-CCAF-F4EC-F1B8-7C39B568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5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BA2B58-AF93-3A8B-778F-06A15EE8C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8123"/>
            <a:ext cx="10515600" cy="44888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A441E28-7920-D39B-07FC-8F1462018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6CC4472-5CCF-42C5-5764-AA8F8736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106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Header and Footer (Yellow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A78D8B2-CCAF-F4EC-F1B8-7C39B568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5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BA2B58-AF93-3A8B-778F-06A15EE8C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8123"/>
            <a:ext cx="10515600" cy="44888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042D4DF-BE61-98FC-A6B7-499221025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24FFA9F-139B-7C70-93DA-7CE12F642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692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Header and Footer (Grey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6CC8472-3838-FDB5-7820-02316E0E6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315022-AA59-E32A-10A8-62EA5A0B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78D8B2-CCAF-F4EC-F1B8-7C39B568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5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BA2B58-AF93-3A8B-778F-06A15EE8C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8123"/>
            <a:ext cx="10515600" cy="44888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430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 Header and Footer (Dark Green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A78D8B2-CCAF-F4EC-F1B8-7C39B568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5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BA2B58-AF93-3A8B-778F-06A15EE8C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8123"/>
            <a:ext cx="10515600" cy="44888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BD2E908-20C5-6452-437B-DA1A157C11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CB6DF5D-CD4F-744C-0260-775A3FC27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5654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T Curve (Teal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A1119-9306-3DC6-71C7-82B07A7A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84B4A-9787-8263-CA97-00DACED55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B61E71-AD55-7C08-C6C6-C38FC32CC6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A0B117-6C8A-DACC-D376-B28A7787B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848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T Curve (Orange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A1119-9306-3DC6-71C7-82B07A7A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84B4A-9787-8263-CA97-00DACED55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B61E71-AD55-7C08-C6C6-C38FC32CC6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A0B117-6C8A-DACC-D376-B28A7787B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915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T Curve (Yellow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A1119-9306-3DC6-71C7-82B07A7A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84B4A-9787-8263-CA97-00DACED55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B61E71-AD55-7C08-C6C6-C38FC32CC6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A0B117-6C8A-DACC-D376-B28A7787B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708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T Curve (Grey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A1119-9306-3DC6-71C7-82B07A7A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84B4A-9787-8263-CA97-00DACED55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B61E71-AD55-7C08-C6C6-C38FC32CC6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A0B117-6C8A-DACC-D376-B28A7787B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4874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T Curve (Dark Green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A1119-9306-3DC6-71C7-82B07A7A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84B4A-9787-8263-CA97-00DACED55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6B61E71-AD55-7C08-C6C6-C38FC32CC6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A0B117-6C8A-DACC-D376-B28A7787B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607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DF84-C954-56DF-547F-308F85A601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8030" y="633045"/>
            <a:ext cx="4837357" cy="682319"/>
          </a:xfrm>
        </p:spPr>
        <p:txBody>
          <a:bodyPr anchor="b"/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/>
              <a:t>CONTENTS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0D7BF-0E5E-E27C-DFE1-1E6B2D426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030" y="1526382"/>
            <a:ext cx="4837357" cy="45578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2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DF84-C954-56DF-547F-308F85A601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8030" y="633045"/>
            <a:ext cx="4837357" cy="682319"/>
          </a:xfrm>
        </p:spPr>
        <p:txBody>
          <a:bodyPr anchor="b"/>
          <a:lstStyle>
            <a:lvl1pPr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 dirty="0"/>
              <a:t>CONTENTS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0D7BF-0E5E-E27C-DFE1-1E6B2D426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030" y="1526382"/>
            <a:ext cx="4837357" cy="45578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849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12C50-2153-65F7-1866-38B31CBA9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454" y="1326726"/>
            <a:ext cx="7076303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E1F22F-2703-AA19-520B-E2AF3120C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453" y="3826993"/>
            <a:ext cx="5903361" cy="238760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D039D-B6AA-6BB0-018A-492F0CB07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307242"/>
            <a:ext cx="2743200" cy="365125"/>
          </a:xfrm>
        </p:spPr>
        <p:txBody>
          <a:bodyPr/>
          <a:lstStyle>
            <a:lvl1pPr>
              <a:defRPr b="1">
                <a:solidFill>
                  <a:schemeClr val="tx1">
                    <a:lumMod val="50000"/>
                    <a:lumOff val="5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473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Header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A1119-9306-3DC6-71C7-82B07A7A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5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84B4A-9787-8263-CA97-00DACED55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8123"/>
            <a:ext cx="10515600" cy="44888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F0E6D-32D8-EEA5-7660-2E10DF7B5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DFB0B-DAF9-F7AF-74F4-BC979DDF3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119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Footer (Teal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6CC8472-3838-FDB5-7820-02316E0E68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1"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315022-AA59-E32A-10A8-62EA5A0B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A78D8B2-CCAF-F4EC-F1B8-7C39B568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5"/>
            <a:ext cx="10515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BA2B58-AF93-3A8B-778F-06A15EE8C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8123"/>
            <a:ext cx="10515600" cy="44888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2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Footer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A1119-9306-3DC6-71C7-82B07A7A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0675"/>
            <a:ext cx="10515600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84B4A-9787-8263-CA97-00DACED55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7F0E6D-32D8-EEA5-7660-2E10DF7B5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DFB0B-DAF9-F7AF-74F4-BC979DDF3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561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Half/Hal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9DF84-C954-56DF-547F-308F85A60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76981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0D7BF-0E5E-E27C-DFE1-1E6B2D426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1138" y="987425"/>
            <a:ext cx="48842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5C336-A2FF-65D5-A455-7C25940F3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376981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4755206-C287-BA2D-9E3F-99B142000B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1"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BF53B5E-5900-5871-731E-62B6B75AC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1"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945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5687E4-1177-8B1F-ACE4-EF3828839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819FEF-0423-4C78-B23C-48F85DB9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313A9-F31B-D2B0-7037-F872355E63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82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US"/>
              <a:t>AUSTRALIAN ATHLETICS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83053-F5A8-F276-B430-A73CD0DA03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82000"/>
                  </a:schemeClr>
                </a:solidFill>
                <a:latin typeface="Montserrat" pitchFamily="2" charset="77"/>
              </a:defRPr>
            </a:lvl1pPr>
          </a:lstStyle>
          <a:p>
            <a:fld id="{2E483DE3-BD3A-1345-8948-3C164ED7AB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993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1" r:id="rId3"/>
    <p:sldLayoutId id="2147483663" r:id="rId4"/>
    <p:sldLayoutId id="2147483664" r:id="rId5"/>
    <p:sldLayoutId id="2147483650" r:id="rId6"/>
    <p:sldLayoutId id="2147483665" r:id="rId7"/>
    <p:sldLayoutId id="2147483660" r:id="rId8"/>
    <p:sldLayoutId id="2147483656" r:id="rId9"/>
    <p:sldLayoutId id="2147483652" r:id="rId10"/>
    <p:sldLayoutId id="2147483653" r:id="rId11"/>
    <p:sldLayoutId id="2147483657" r:id="rId12"/>
    <p:sldLayoutId id="2147483654" r:id="rId13"/>
    <p:sldLayoutId id="2147483655" r:id="rId14"/>
    <p:sldLayoutId id="2147483670" r:id="rId15"/>
    <p:sldLayoutId id="2147483666" r:id="rId16"/>
    <p:sldLayoutId id="2147483667" r:id="rId17"/>
    <p:sldLayoutId id="2147483669" r:id="rId18"/>
    <p:sldLayoutId id="2147483668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 Semi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ptos Display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 Display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ptos Display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 Display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ptos Display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6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752CD-2B92-D418-8037-803D41960C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2032 Games</a:t>
            </a:r>
            <a:br>
              <a:rPr lang="en-US" dirty="0"/>
            </a:br>
            <a:r>
              <a:rPr lang="en-US" dirty="0"/>
              <a:t>Athletics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82BF29-C2D5-EE13-03F7-D745B9BA71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454" y="5245487"/>
            <a:ext cx="4221892" cy="1144680"/>
          </a:xfrm>
        </p:spPr>
        <p:txBody>
          <a:bodyPr>
            <a:normAutofit/>
          </a:bodyPr>
          <a:lstStyle/>
          <a:p>
            <a:r>
              <a:rPr lang="en-US" dirty="0"/>
              <a:t>Presentation to the GIICA</a:t>
            </a:r>
          </a:p>
        </p:txBody>
      </p:sp>
      <p:pic>
        <p:nvPicPr>
          <p:cNvPr id="4" name="Picture 3" descr="An aerial view of a stadium&#10;&#10;Description automatically generated">
            <a:extLst>
              <a:ext uri="{FF2B5EF4-FFF2-40B4-BE49-F238E27FC236}">
                <a16:creationId xmlns:a16="http://schemas.microsoft.com/office/drawing/2014/main" id="{194B7FE7-1585-18ED-A5B8-6EABD9ABD3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59" r="2757"/>
          <a:stretch/>
        </p:blipFill>
        <p:spPr>
          <a:xfrm>
            <a:off x="6393212" y="1406917"/>
            <a:ext cx="5090334" cy="4044165"/>
          </a:xfrm>
          <a:prstGeom prst="rect">
            <a:avLst/>
          </a:prstGeom>
        </p:spPr>
      </p:pic>
      <p:pic>
        <p:nvPicPr>
          <p:cNvPr id="10" name="Picture 9" descr="A white logo with black background&#10;&#10;AI-generated content may be incorrect.">
            <a:extLst>
              <a:ext uri="{FF2B5EF4-FFF2-40B4-BE49-F238E27FC236}">
                <a16:creationId xmlns:a16="http://schemas.microsoft.com/office/drawing/2014/main" id="{A11B76FF-095F-43F4-62BB-845C305EB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607" y="1182029"/>
            <a:ext cx="1410789" cy="141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66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C7189-1DC8-3479-7CBE-C11B92B0E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7EDB8A-9837-5A64-D0E1-AA66944E09D6}"/>
              </a:ext>
            </a:extLst>
          </p:cNvPr>
          <p:cNvSpPr/>
          <p:nvPr/>
        </p:nvSpPr>
        <p:spPr>
          <a:xfrm flipV="1">
            <a:off x="4171307" y="1047543"/>
            <a:ext cx="7284378" cy="45719"/>
          </a:xfrm>
          <a:prstGeom prst="rect">
            <a:avLst/>
          </a:prstGeom>
          <a:solidFill>
            <a:srgbClr val="00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60"/>
              </a:lnSpc>
            </a:pPr>
            <a:endParaRPr lang="en-US" dirty="0">
              <a:latin typeface="DIN Condense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B9741C-0394-E9F8-B92E-C3F63952B37A}"/>
              </a:ext>
            </a:extLst>
          </p:cNvPr>
          <p:cNvSpPr txBox="1"/>
          <p:nvPr/>
        </p:nvSpPr>
        <p:spPr>
          <a:xfrm>
            <a:off x="1145568" y="382465"/>
            <a:ext cx="998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 dirty="0">
                <a:solidFill>
                  <a:srgbClr val="1C323C"/>
                </a:solidFill>
                <a:latin typeface="Montserrat" pitchFamily="2" charset="77"/>
              </a:rPr>
              <a:t>Sydney athletics stadium (example)</a:t>
            </a:r>
          </a:p>
        </p:txBody>
      </p:sp>
      <p:pic>
        <p:nvPicPr>
          <p:cNvPr id="2" name="Picture 1" descr="Aerial view of a stadium&#10;&#10;Description automatically generated">
            <a:extLst>
              <a:ext uri="{FF2B5EF4-FFF2-40B4-BE49-F238E27FC236}">
                <a16:creationId xmlns:a16="http://schemas.microsoft.com/office/drawing/2014/main" id="{A8887C35-914E-E4BA-1CEB-7B04C5E93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700" y="1579971"/>
            <a:ext cx="11327929" cy="377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58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81E85-75A8-9CD0-DC04-3E05BEC6C760}"/>
              </a:ext>
            </a:extLst>
          </p:cNvPr>
          <p:cNvSpPr/>
          <p:nvPr/>
        </p:nvSpPr>
        <p:spPr>
          <a:xfrm flipV="1">
            <a:off x="4323707" y="1199943"/>
            <a:ext cx="7284378" cy="45719"/>
          </a:xfrm>
          <a:prstGeom prst="rect">
            <a:avLst/>
          </a:prstGeom>
          <a:solidFill>
            <a:srgbClr val="00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60"/>
              </a:lnSpc>
            </a:pPr>
            <a:endParaRPr lang="en-US" dirty="0">
              <a:latin typeface="DIN Condensed" pitchFamily="2" charset="0"/>
            </a:endParaRPr>
          </a:p>
        </p:txBody>
      </p:sp>
      <p:pic>
        <p:nvPicPr>
          <p:cNvPr id="10" name="Picture 9" descr="A person running with his arms out&#10;&#10;AI-generated content may be incorrect.">
            <a:extLst>
              <a:ext uri="{FF2B5EF4-FFF2-40B4-BE49-F238E27FC236}">
                <a16:creationId xmlns:a16="http://schemas.microsoft.com/office/drawing/2014/main" id="{6479B0C1-6280-A9DE-88D8-111B69584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6107" y="-136841"/>
            <a:ext cx="5946615" cy="7433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E9768A-EB29-0070-69FF-1A15E0934771}"/>
              </a:ext>
            </a:extLst>
          </p:cNvPr>
          <p:cNvSpPr txBox="1"/>
          <p:nvPr/>
        </p:nvSpPr>
        <p:spPr>
          <a:xfrm>
            <a:off x="560495" y="1733907"/>
            <a:ext cx="4062305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C323C"/>
                </a:solidFill>
                <a:latin typeface="DIN-light" panose="02000504040000020003" pitchFamily="2" charset="0"/>
              </a:rPr>
              <a:t>Hosting Community to Elite Events</a:t>
            </a:r>
          </a:p>
          <a:p>
            <a:endParaRPr lang="en-US" dirty="0">
              <a:solidFill>
                <a:srgbClr val="1C323C"/>
              </a:solidFill>
              <a:latin typeface="DIN-light" panose="0200050404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323C"/>
                </a:solidFill>
                <a:latin typeface="DIN-light" panose="02000504040000020003" pitchFamily="2" charset="0"/>
              </a:rPr>
              <a:t>World Under 20 Championships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323C"/>
                </a:solidFill>
                <a:latin typeface="DIN-light" panose="02000504040000020003" pitchFamily="2" charset="0"/>
              </a:rPr>
              <a:t>Other World Athletics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323C"/>
                </a:solidFill>
                <a:latin typeface="DIN-light" panose="02000504040000020003" pitchFamily="2" charset="0"/>
              </a:rPr>
              <a:t>Oceania Athletics Championships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323C"/>
                </a:solidFill>
                <a:latin typeface="DIN-light" panose="02000504040000020003" pitchFamily="2" charset="0"/>
              </a:rPr>
              <a:t>National Championships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323C"/>
                </a:solidFill>
                <a:latin typeface="DIN-light" panose="02000504040000020003" pitchFamily="2" charset="0"/>
              </a:rPr>
              <a:t>National Track Classic One Day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323C"/>
                </a:solidFill>
                <a:latin typeface="DIN-light" panose="02000504040000020003" pitchFamily="2" charset="0"/>
              </a:rPr>
              <a:t>State Championships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323C"/>
                </a:solidFill>
                <a:latin typeface="DIN-light" panose="02000504040000020003" pitchFamily="2" charset="0"/>
              </a:rPr>
              <a:t>Little Athletics Championships (State and National)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323C"/>
                </a:solidFill>
                <a:latin typeface="DIN-light" panose="02000504040000020003" pitchFamily="2" charset="0"/>
              </a:rPr>
              <a:t>Club Competitions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323C"/>
                </a:solidFill>
                <a:latin typeface="DIN-light" panose="02000504040000020003" pitchFamily="2" charset="0"/>
              </a:rPr>
              <a:t>School Competitions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323C"/>
                </a:solidFill>
                <a:latin typeface="DIN-light" panose="02000504040000020003" pitchFamily="2" charset="0"/>
              </a:rPr>
              <a:t>Community Events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3385A3-B8EE-D79E-F113-6898D01485BB}"/>
              </a:ext>
            </a:extLst>
          </p:cNvPr>
          <p:cNvSpPr txBox="1"/>
          <p:nvPr/>
        </p:nvSpPr>
        <p:spPr>
          <a:xfrm>
            <a:off x="4875883" y="1733907"/>
            <a:ext cx="425038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C323C"/>
                </a:solidFill>
                <a:latin typeface="DIN-light" panose="02000504040000020003" pitchFamily="2" charset="0"/>
              </a:rPr>
              <a:t>Current QSAC utilisation</a:t>
            </a:r>
          </a:p>
          <a:p>
            <a:endParaRPr lang="en-US" dirty="0">
              <a:solidFill>
                <a:srgbClr val="1C323C"/>
              </a:solidFill>
              <a:latin typeface="DIN-light" panose="0200050404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323C"/>
                </a:solidFill>
                <a:latin typeface="DIN-light" panose="02000504040000020003" pitchFamily="2" charset="0"/>
              </a:rPr>
              <a:t>700,000+ users per annum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323C"/>
                </a:solidFill>
                <a:latin typeface="DIN-light" panose="02000504040000020003" pitchFamily="2" charset="0"/>
              </a:rPr>
              <a:t>&gt;150 athletics competitions per annum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323C"/>
                </a:solidFill>
                <a:latin typeface="DIN-light" panose="02000504040000020003" pitchFamily="2" charset="0"/>
              </a:rPr>
              <a:t>QA has 30+ competitions per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323C"/>
                </a:solidFill>
                <a:latin typeface="DIN-light" panose="02000504040000020003" pitchFamily="2" charset="0"/>
              </a:rPr>
              <a:t>School athletics has 130,000 competitors per 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C323C"/>
                </a:solidFill>
                <a:latin typeface="DIN-light" panose="02000504040000020003" pitchFamily="2" charset="0"/>
              </a:rPr>
              <a:t>Accommodate expected future growth over next 25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1C323C"/>
              </a:solidFill>
              <a:latin typeface="DIN-light" panose="0200050404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DIN-light" panose="0200050404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46D1A-B5F9-740C-DA77-F435EAAAC86C}"/>
              </a:ext>
            </a:extLst>
          </p:cNvPr>
          <p:cNvSpPr txBox="1"/>
          <p:nvPr/>
        </p:nvSpPr>
        <p:spPr>
          <a:xfrm>
            <a:off x="583915" y="415113"/>
            <a:ext cx="9985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 dirty="0">
                <a:solidFill>
                  <a:srgbClr val="1C323C"/>
                </a:solidFill>
                <a:latin typeface="Montserrat" pitchFamily="2" charset="77"/>
              </a:rPr>
              <a:t>Opportunities from a home of athletics</a:t>
            </a:r>
          </a:p>
          <a:p>
            <a:endParaRPr lang="en-US" sz="3200" b="1" cap="all" dirty="0">
              <a:solidFill>
                <a:srgbClr val="1C323C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104378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FDE717-6340-B720-CE87-EABF8F06D39A}"/>
              </a:ext>
            </a:extLst>
          </p:cNvPr>
          <p:cNvSpPr txBox="1"/>
          <p:nvPr/>
        </p:nvSpPr>
        <p:spPr>
          <a:xfrm>
            <a:off x="2526958" y="4824010"/>
            <a:ext cx="231505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Montserrat Light" pitchFamily="2" charset="77"/>
              </a:rPr>
              <a:t>Athletics Australia</a:t>
            </a:r>
          </a:p>
          <a:p>
            <a:r>
              <a:rPr lang="en-US" sz="1400" dirty="0">
                <a:solidFill>
                  <a:schemeClr val="bg1"/>
                </a:solidFill>
                <a:latin typeface="Montserrat Light" pitchFamily="2" charset="77"/>
              </a:rPr>
              <a:t>Level 2, 31 Aughtie Drive</a:t>
            </a:r>
          </a:p>
          <a:p>
            <a:r>
              <a:rPr lang="en-US" sz="1400" dirty="0">
                <a:solidFill>
                  <a:schemeClr val="bg1"/>
                </a:solidFill>
                <a:latin typeface="Montserrat Light" pitchFamily="2" charset="77"/>
              </a:rPr>
              <a:t>Albert Park VIC 3206</a:t>
            </a:r>
          </a:p>
          <a:p>
            <a:endParaRPr lang="en-US" sz="1400" dirty="0">
              <a:solidFill>
                <a:schemeClr val="bg1"/>
              </a:solidFill>
              <a:latin typeface="Montserrat Light" pitchFamily="2" charset="77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Montserrat" pitchFamily="2" charset="77"/>
              </a:rPr>
              <a:t>athletics.com.au</a:t>
            </a:r>
          </a:p>
        </p:txBody>
      </p:sp>
    </p:spTree>
    <p:extLst>
      <p:ext uri="{BB962C8B-B14F-4D97-AF65-F5344CB8AC3E}">
        <p14:creationId xmlns:p14="http://schemas.microsoft.com/office/powerpoint/2010/main" val="4130489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person, female, posing&#10;&#10;Description automatically generated">
            <a:extLst>
              <a:ext uri="{FF2B5EF4-FFF2-40B4-BE49-F238E27FC236}">
                <a16:creationId xmlns:a16="http://schemas.microsoft.com/office/drawing/2014/main" id="{15265C0A-F45A-0011-DB80-7CE702782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9056" y="-186266"/>
            <a:ext cx="7044266" cy="7044266"/>
          </a:xfrm>
          <a:prstGeom prst="rect">
            <a:avLst/>
          </a:prstGeom>
        </p:spPr>
      </p:pic>
      <p:sp>
        <p:nvSpPr>
          <p:cNvPr id="2" name="Google Shape;1142;p72">
            <a:extLst>
              <a:ext uri="{FF2B5EF4-FFF2-40B4-BE49-F238E27FC236}">
                <a16:creationId xmlns:a16="http://schemas.microsoft.com/office/drawing/2014/main" id="{4A37CBF6-DC56-25EF-9D4A-F3DAA1E894B9}"/>
              </a:ext>
            </a:extLst>
          </p:cNvPr>
          <p:cNvSpPr txBox="1"/>
          <p:nvPr/>
        </p:nvSpPr>
        <p:spPr>
          <a:xfrm>
            <a:off x="5497690" y="719291"/>
            <a:ext cx="4748715" cy="1120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cap="all" dirty="0">
                <a:solidFill>
                  <a:srgbClr val="192C34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THE Significance of </a:t>
            </a:r>
            <a:r>
              <a:rPr lang="en-AU" sz="3600" b="1" cap="all" dirty="0">
                <a:solidFill>
                  <a:srgbClr val="00A594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Athletics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CB37AF-760B-4DB9-940C-2982F382553E}"/>
              </a:ext>
            </a:extLst>
          </p:cNvPr>
          <p:cNvCxnSpPr>
            <a:cxnSpLocks/>
          </p:cNvCxnSpPr>
          <p:nvPr/>
        </p:nvCxnSpPr>
        <p:spPr>
          <a:xfrm>
            <a:off x="5261115" y="724743"/>
            <a:ext cx="0" cy="1017722"/>
          </a:xfrm>
          <a:prstGeom prst="line">
            <a:avLst/>
          </a:prstGeom>
          <a:ln w="19050">
            <a:solidFill>
              <a:srgbClr val="1C32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240F7F7-B912-A948-8BDC-D42937BDCAA7}"/>
              </a:ext>
            </a:extLst>
          </p:cNvPr>
          <p:cNvSpPr txBox="1"/>
          <p:nvPr/>
        </p:nvSpPr>
        <p:spPr>
          <a:xfrm>
            <a:off x="4904846" y="2031160"/>
            <a:ext cx="652515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A594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Aptos" panose="020B0004020202020204" pitchFamily="34" charset="0"/>
                <a:cs typeface="Times New Roman" panose="02020603050405020304" pitchFamily="18" charset="0"/>
              </a:rPr>
              <a:t>Athletics is the </a:t>
            </a:r>
            <a:r>
              <a:rPr lang="en-US" sz="1400" b="1" dirty="0">
                <a:latin typeface="Aptos" panose="020B0004020202020204" pitchFamily="34" charset="0"/>
                <a:cs typeface="Times New Roman" panose="02020603050405020304" pitchFamily="18" charset="0"/>
              </a:rPr>
              <a:t>cornerstone sport </a:t>
            </a:r>
            <a:r>
              <a:rPr lang="en-US" sz="1400" dirty="0">
                <a:latin typeface="Aptos" panose="020B0004020202020204" pitchFamily="34" charset="0"/>
                <a:cs typeface="Times New Roman" panose="02020603050405020304" pitchFamily="18" charset="0"/>
              </a:rPr>
              <a:t>of the Olympic/Paralympic Games</a:t>
            </a:r>
          </a:p>
          <a:p>
            <a:pPr marL="742950" lvl="1" indent="-285750">
              <a:buClr>
                <a:srgbClr val="00A594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Aptos" panose="020B0004020202020204" pitchFamily="34" charset="0"/>
                <a:cs typeface="Times New Roman" panose="02020603050405020304" pitchFamily="18" charset="0"/>
              </a:rPr>
              <a:t>Globally it is the most watched sport at the Games</a:t>
            </a:r>
          </a:p>
          <a:p>
            <a:pPr marL="742950" lvl="1" indent="-285750">
              <a:buClr>
                <a:srgbClr val="00A594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Aptos" panose="020B0004020202020204" pitchFamily="34" charset="0"/>
                <a:cs typeface="Times New Roman" panose="02020603050405020304" pitchFamily="18" charset="0"/>
              </a:rPr>
              <a:t>Most international sport in the world</a:t>
            </a:r>
          </a:p>
          <a:p>
            <a:pPr marL="742950" lvl="1" indent="-285750">
              <a:buClr>
                <a:srgbClr val="00A594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Aptos" panose="020B0004020202020204" pitchFamily="34" charset="0"/>
                <a:cs typeface="Times New Roman" panose="02020603050405020304" pitchFamily="18" charset="0"/>
              </a:rPr>
              <a:t>Largest ticket sales</a:t>
            </a:r>
          </a:p>
          <a:p>
            <a:pPr marL="742950" lvl="1" indent="-285750">
              <a:buClr>
                <a:srgbClr val="00A594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Aptos" panose="020B0004020202020204" pitchFamily="34" charset="0"/>
                <a:cs typeface="Times New Roman" panose="02020603050405020304" pitchFamily="18" charset="0"/>
              </a:rPr>
              <a:t>Past Australian experiences (2000, 2006, 2018) suggest sold out stadiums all sessions</a:t>
            </a:r>
          </a:p>
          <a:p>
            <a:pPr marL="742950" lvl="1" indent="-285750">
              <a:buClr>
                <a:srgbClr val="00A594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Aptos" panose="020B0004020202020204" pitchFamily="34" charset="0"/>
                <a:cs typeface="Times New Roman" panose="02020603050405020304" pitchFamily="18" charset="0"/>
              </a:rPr>
              <a:t>Home-grown in-stadium athletics podium success will be the Games’ defining moment</a:t>
            </a:r>
          </a:p>
          <a:p>
            <a:pPr marL="285750" indent="-285750">
              <a:buClr>
                <a:srgbClr val="00A594"/>
              </a:buClr>
              <a:buFont typeface="Wingdings" panose="05000000000000000000" pitchFamily="2" charset="2"/>
              <a:buChar char="§"/>
            </a:pPr>
            <a:endParaRPr lang="en-US" sz="14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A594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Aptos" panose="020B0004020202020204" pitchFamily="34" charset="0"/>
                <a:cs typeface="Times New Roman" panose="02020603050405020304" pitchFamily="18" charset="0"/>
              </a:rPr>
              <a:t>The 2032 Olympic/Paralympic Games present a rare opportunity for Athletics in Queensland and Australia – </a:t>
            </a:r>
            <a:r>
              <a:rPr lang="en-US" sz="1400" b="1" dirty="0">
                <a:latin typeface="Aptos" panose="020B0004020202020204" pitchFamily="34" charset="0"/>
                <a:cs typeface="Times New Roman" panose="02020603050405020304" pitchFamily="18" charset="0"/>
              </a:rPr>
              <a:t>before</a:t>
            </a:r>
            <a:r>
              <a:rPr lang="en-US" sz="1400" dirty="0">
                <a:latin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400" b="1" dirty="0">
                <a:latin typeface="Aptos" panose="020B0004020202020204" pitchFamily="34" charset="0"/>
                <a:cs typeface="Times New Roman" panose="02020603050405020304" pitchFamily="18" charset="0"/>
              </a:rPr>
              <a:t>during</a:t>
            </a:r>
            <a:r>
              <a:rPr lang="en-US" sz="1400" dirty="0">
                <a:latin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US" sz="1400" b="1" dirty="0">
                <a:latin typeface="Aptos" panose="020B0004020202020204" pitchFamily="34" charset="0"/>
                <a:cs typeface="Times New Roman" panose="02020603050405020304" pitchFamily="18" charset="0"/>
              </a:rPr>
              <a:t>after 2032</a:t>
            </a:r>
          </a:p>
          <a:p>
            <a:pPr marL="285750" indent="-285750">
              <a:buClr>
                <a:srgbClr val="00A594"/>
              </a:buClr>
              <a:buFont typeface="Wingdings" panose="05000000000000000000" pitchFamily="2" charset="2"/>
              <a:buChar char="§"/>
            </a:pPr>
            <a:endParaRPr lang="en-US" sz="1400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rgbClr val="00A594"/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latin typeface="Aptos" panose="020B0004020202020204" pitchFamily="34" charset="0"/>
                <a:cs typeface="Times New Roman" panose="02020603050405020304" pitchFamily="18" charset="0"/>
              </a:rPr>
              <a:t>Brisbane 2032 can and should provide:</a:t>
            </a:r>
          </a:p>
          <a:p>
            <a:pPr marL="800100" lvl="1" indent="-342900">
              <a:buClr>
                <a:srgbClr val="00A594"/>
              </a:buClr>
              <a:buFont typeface="+mj-lt"/>
              <a:buAutoNum type="arabicPeriod"/>
            </a:pPr>
            <a:r>
              <a:rPr lang="en-US" sz="1400" b="1" dirty="0">
                <a:latin typeface="Aptos" panose="020B0004020202020204" pitchFamily="34" charset="0"/>
                <a:cs typeface="Times New Roman" panose="02020603050405020304" pitchFamily="18" charset="0"/>
              </a:rPr>
              <a:t>An outstanding experience for athletes and spectators</a:t>
            </a:r>
          </a:p>
          <a:p>
            <a:pPr marL="800100" lvl="1" indent="-342900">
              <a:buClr>
                <a:srgbClr val="00A594"/>
              </a:buClr>
              <a:buFont typeface="+mj-lt"/>
              <a:buAutoNum type="arabicPeriod"/>
            </a:pPr>
            <a:r>
              <a:rPr lang="en-US" sz="1400" b="1" dirty="0">
                <a:latin typeface="Aptos" panose="020B0004020202020204" pitchFamily="34" charset="0"/>
                <a:cs typeface="Times New Roman" panose="02020603050405020304" pitchFamily="18" charset="0"/>
              </a:rPr>
              <a:t>Queensland with the opportunity to fully leverage pre-Games opportunities</a:t>
            </a:r>
          </a:p>
          <a:p>
            <a:pPr marL="800100" lvl="1" indent="-342900">
              <a:buClr>
                <a:srgbClr val="00A594"/>
              </a:buClr>
              <a:buFont typeface="+mj-lt"/>
              <a:buAutoNum type="arabicPeriod"/>
            </a:pPr>
            <a:r>
              <a:rPr lang="en-US" sz="1400" b="1" dirty="0">
                <a:latin typeface="Aptos" panose="020B0004020202020204" pitchFamily="34" charset="0"/>
                <a:cs typeface="Times New Roman" panose="02020603050405020304" pitchFamily="18" charset="0"/>
              </a:rPr>
              <a:t>A suitable facility to leverage </a:t>
            </a:r>
            <a:r>
              <a:rPr lang="en-US" sz="1400" b="1" u="sng" dirty="0">
                <a:latin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en-US" sz="1400" b="1" dirty="0">
                <a:latin typeface="Aptos" panose="020B0004020202020204" pitchFamily="34" charset="0"/>
                <a:cs typeface="Times New Roman" panose="02020603050405020304" pitchFamily="18" charset="0"/>
              </a:rPr>
              <a:t> post-Games era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endParaRPr lang="en-US" sz="1400" dirty="0">
              <a:latin typeface="DIN-light" panose="02000504040000020003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632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507FA-7697-5720-EE6F-975FDF142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CURRENT INFRASTRUCTURE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182C89-D845-7105-5517-9880ADA51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9274"/>
            <a:ext cx="10515600" cy="4488840"/>
          </a:xfrm>
        </p:spPr>
        <p:txBody>
          <a:bodyPr>
            <a:normAutofit fontScale="92500" lnSpcReduction="20000"/>
          </a:bodyPr>
          <a:lstStyle/>
          <a:p>
            <a:pPr marL="171450" indent="-171450">
              <a:buClr>
                <a:srgbClr val="00A594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+mj-lt"/>
              </a:rPr>
              <a:t>In Brisbane, Athletics is in dire need of a more modern and appropriate-sized facility</a:t>
            </a:r>
          </a:p>
          <a:p>
            <a:pPr marL="171450" indent="-171450">
              <a:buClr>
                <a:srgbClr val="00A594"/>
              </a:buClr>
              <a:buFont typeface="Wingdings" panose="05000000000000000000" pitchFamily="2" charset="2"/>
              <a:buChar char="§"/>
            </a:pPr>
            <a:endParaRPr lang="en-US" sz="1900" dirty="0">
              <a:latin typeface="+mj-lt"/>
            </a:endParaRPr>
          </a:p>
          <a:p>
            <a:pPr marL="171450" indent="-171450">
              <a:buClr>
                <a:srgbClr val="00A594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+mj-lt"/>
              </a:rPr>
              <a:t>There is a high need for a facility that can host community through to international events</a:t>
            </a:r>
          </a:p>
          <a:p>
            <a:pPr marL="171450" indent="-171450">
              <a:buClr>
                <a:srgbClr val="00A594"/>
              </a:buClr>
              <a:buFont typeface="Wingdings" panose="05000000000000000000" pitchFamily="2" charset="2"/>
              <a:buChar char="§"/>
            </a:pPr>
            <a:endParaRPr lang="en-US" sz="1900" dirty="0">
              <a:latin typeface="+mj-lt"/>
            </a:endParaRPr>
          </a:p>
          <a:p>
            <a:pPr marL="171450" indent="-171450">
              <a:buClr>
                <a:srgbClr val="00A594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+mj-lt"/>
              </a:rPr>
              <a:t>QSAC will be 50+ years old in 2032</a:t>
            </a:r>
          </a:p>
          <a:p>
            <a:pPr marL="628650" lvl="1" indent="-171450">
              <a:buClr>
                <a:srgbClr val="00A594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+mj-lt"/>
              </a:rPr>
              <a:t>Track and warm up area are in good condition</a:t>
            </a:r>
          </a:p>
          <a:p>
            <a:pPr marL="628650" lvl="1" indent="-171450">
              <a:buClr>
                <a:srgbClr val="00A594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+mj-lt"/>
              </a:rPr>
              <a:t>surrounding stadia, patron experience and general amenity is poor.</a:t>
            </a:r>
          </a:p>
          <a:p>
            <a:pPr marL="628650" lvl="1" indent="-171450">
              <a:buClr>
                <a:srgbClr val="00A594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+mj-lt"/>
              </a:rPr>
              <a:t>Current technical (competition) back-of-house is not fit for purpose and inadequate</a:t>
            </a:r>
          </a:p>
          <a:p>
            <a:pPr marL="628650" lvl="1" indent="-171450">
              <a:buClr>
                <a:srgbClr val="00A594"/>
              </a:buClr>
              <a:buFont typeface="Wingdings" panose="05000000000000000000" pitchFamily="2" charset="2"/>
              <a:buChar char="§"/>
            </a:pPr>
            <a:endParaRPr lang="en-US" sz="1900" dirty="0">
              <a:latin typeface="+mj-lt"/>
            </a:endParaRPr>
          </a:p>
          <a:p>
            <a:pPr marL="171450" indent="-171450">
              <a:buClr>
                <a:srgbClr val="00A594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+mj-lt"/>
              </a:rPr>
              <a:t>QSAC is the only Government-supported public facility for Brisbane, Ipswich, North Lakes, Caboolture</a:t>
            </a:r>
          </a:p>
          <a:p>
            <a:pPr marL="171450" indent="-171450">
              <a:buClr>
                <a:srgbClr val="00A594"/>
              </a:buClr>
              <a:buFont typeface="Wingdings" panose="05000000000000000000" pitchFamily="2" charset="2"/>
              <a:buChar char="§"/>
            </a:pPr>
            <a:endParaRPr lang="en-US" sz="1900" dirty="0">
              <a:latin typeface="+mj-lt"/>
            </a:endParaRPr>
          </a:p>
          <a:p>
            <a:pPr marL="171450" indent="-171450">
              <a:buClr>
                <a:srgbClr val="00A594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+mj-lt"/>
              </a:rPr>
              <a:t>Increasingly difficult for Athletics Australia to host events at QSAC in the future particularly given high demand from other States to host these events</a:t>
            </a:r>
          </a:p>
          <a:p>
            <a:pPr marL="628650" lvl="1" indent="-171450">
              <a:buClr>
                <a:srgbClr val="00A594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+mj-lt"/>
              </a:rPr>
              <a:t>e.g. one-day HP meets, schools' championships, national championships</a:t>
            </a:r>
          </a:p>
          <a:p>
            <a:pPr marL="628650" lvl="1" indent="-171450">
              <a:buClr>
                <a:srgbClr val="00A594"/>
              </a:buClr>
              <a:buFont typeface="Wingdings" panose="05000000000000000000" pitchFamily="2" charset="2"/>
              <a:buChar char="§"/>
            </a:pPr>
            <a:r>
              <a:rPr lang="en-US" sz="1900" dirty="0">
                <a:latin typeface="+mj-lt"/>
              </a:rPr>
              <a:t>QSAC not currently suitable to host the World Athletics under 20s Championships in 2028 or 2030 (1500+ athletes from 150+ nations)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230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42;p72">
            <a:extLst>
              <a:ext uri="{FF2B5EF4-FFF2-40B4-BE49-F238E27FC236}">
                <a16:creationId xmlns:a16="http://schemas.microsoft.com/office/drawing/2014/main" id="{3978F332-76FF-D591-7585-C476D07EEE8F}"/>
              </a:ext>
            </a:extLst>
          </p:cNvPr>
          <p:cNvSpPr txBox="1"/>
          <p:nvPr/>
        </p:nvSpPr>
        <p:spPr>
          <a:xfrm>
            <a:off x="690646" y="214452"/>
            <a:ext cx="9300847" cy="978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US" sz="2600" b="1" cap="all" dirty="0">
                <a:solidFill>
                  <a:srgbClr val="192C34"/>
                </a:solidFill>
                <a:latin typeface="Montserrat" pitchFamily="2" charset="77"/>
              </a:rPr>
              <a:t>OUR Vision: </a:t>
            </a:r>
            <a:r>
              <a:rPr lang="en-US" sz="2600" b="1" i="1" cap="all" dirty="0">
                <a:solidFill>
                  <a:srgbClr val="192C34"/>
                </a:solidFill>
                <a:latin typeface="Montserrat" pitchFamily="2" charset="77"/>
              </a:rPr>
              <a:t>ATHLETICS INFRASTRUCTURE</a:t>
            </a:r>
          </a:p>
          <a:p>
            <a:r>
              <a:rPr lang="en-US" sz="2600" b="1" i="1" cap="all" dirty="0">
                <a:solidFill>
                  <a:srgbClr val="192C34"/>
                </a:solidFill>
                <a:latin typeface="Montserrat" pitchFamily="2" charset="77"/>
              </a:rPr>
              <a:t>FOR THE GAMES AND BEYOND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FE2FEE-7647-A0EB-0EC1-60A08032077C}"/>
              </a:ext>
            </a:extLst>
          </p:cNvPr>
          <p:cNvSpPr txBox="1"/>
          <p:nvPr/>
        </p:nvSpPr>
        <p:spPr>
          <a:xfrm>
            <a:off x="609373" y="1059367"/>
            <a:ext cx="7747620" cy="5724644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en-AU" sz="1300" b="1" cap="all" dirty="0">
                <a:solidFill>
                  <a:srgbClr val="00A594"/>
                </a:solidFill>
                <a:latin typeface="Aptos" panose="020B0004020202020204" pitchFamily="34" charset="0"/>
                <a:sym typeface="DIN Condensed Bold"/>
              </a:rPr>
              <a:t>Infrastructure Development Strategy</a:t>
            </a:r>
          </a:p>
          <a:p>
            <a:endParaRPr lang="en-US" sz="1300" b="1" dirty="0">
              <a:latin typeface="Aptos" panose="020B0004020202020204" pitchFamily="34" charset="0"/>
            </a:endParaRPr>
          </a:p>
          <a:p>
            <a:pPr>
              <a:buClr>
                <a:srgbClr val="00A594"/>
              </a:buClr>
            </a:pPr>
            <a:r>
              <a:rPr lang="en-US" sz="1300" dirty="0">
                <a:latin typeface="Aptos" panose="020B0004020202020204" pitchFamily="34" charset="0"/>
              </a:rPr>
              <a:t>Develop a fit for purpose ‘</a:t>
            </a:r>
            <a:r>
              <a:rPr lang="en-US" sz="1300" b="1" dirty="0">
                <a:latin typeface="Aptos" panose="020B0004020202020204" pitchFamily="34" charset="0"/>
              </a:rPr>
              <a:t>home of athletics</a:t>
            </a:r>
            <a:r>
              <a:rPr lang="en-US" sz="1300" dirty="0">
                <a:latin typeface="Aptos" panose="020B0004020202020204" pitchFamily="34" charset="0"/>
              </a:rPr>
              <a:t>’ in Queensland that could become a future hub for club, community, school, state, national and international level events that is size-appropriate for the sport.</a:t>
            </a:r>
          </a:p>
          <a:p>
            <a:pPr>
              <a:buClr>
                <a:srgbClr val="00A594"/>
              </a:buClr>
            </a:pPr>
            <a:endParaRPr lang="en-US" sz="1300" dirty="0">
              <a:solidFill>
                <a:srgbClr val="00A594"/>
              </a:solidFill>
              <a:latin typeface="Aptos" panose="020B0004020202020204" pitchFamily="34" charset="0"/>
            </a:endParaRPr>
          </a:p>
          <a:p>
            <a:pPr>
              <a:buClr>
                <a:srgbClr val="00A594"/>
              </a:buClr>
            </a:pPr>
            <a:r>
              <a:rPr lang="en-US" sz="1300" cap="all" dirty="0">
                <a:solidFill>
                  <a:srgbClr val="00A594"/>
                </a:solidFill>
                <a:latin typeface="Aptos" panose="020B0004020202020204" pitchFamily="34" charset="0"/>
              </a:rPr>
              <a:t>BEFORE GAMES:</a:t>
            </a:r>
          </a:p>
          <a:p>
            <a:pPr marL="285750" indent="-285750">
              <a:buClr>
                <a:srgbClr val="00A594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latin typeface="Aptos" panose="020B0004020202020204" pitchFamily="34" charset="0"/>
              </a:rPr>
              <a:t>Hosting lead-up events to ensure readiness, including international competitions</a:t>
            </a:r>
          </a:p>
          <a:p>
            <a:pPr marL="285750" indent="-285750">
              <a:buClr>
                <a:srgbClr val="00A594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latin typeface="Aptos" panose="020B0004020202020204" pitchFamily="34" charset="0"/>
              </a:rPr>
              <a:t>Showcasing Brisbane as a premier destination in the lead-up to the games.</a:t>
            </a:r>
          </a:p>
          <a:p>
            <a:pPr marL="285750" indent="-285750">
              <a:buClr>
                <a:srgbClr val="00A594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latin typeface="Aptos" panose="020B0004020202020204" pitchFamily="34" charset="0"/>
              </a:rPr>
              <a:t>Highlighting local talent, such as Gout Gout and Torie Lewis. </a:t>
            </a:r>
          </a:p>
          <a:p>
            <a:pPr marL="285750" indent="-285750">
              <a:buClr>
                <a:srgbClr val="00A594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latin typeface="Aptos" panose="020B0004020202020204" pitchFamily="34" charset="0"/>
              </a:rPr>
              <a:t>Providing training programs to prepare the workforce, including technical officials</a:t>
            </a:r>
          </a:p>
          <a:p>
            <a:pPr marL="285750" indent="-285750">
              <a:buClr>
                <a:srgbClr val="00A594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latin typeface="Aptos" panose="020B0004020202020204" pitchFamily="34" charset="0"/>
              </a:rPr>
              <a:t>Serving as a home base for teams in the years leading up to the games. </a:t>
            </a:r>
          </a:p>
          <a:p>
            <a:pPr>
              <a:buClr>
                <a:srgbClr val="00A594"/>
              </a:buClr>
            </a:pPr>
            <a:endParaRPr lang="en-US" sz="1300" dirty="0">
              <a:latin typeface="Aptos" panose="020B0004020202020204" pitchFamily="34" charset="0"/>
            </a:endParaRPr>
          </a:p>
          <a:p>
            <a:pPr>
              <a:buClr>
                <a:srgbClr val="00A594"/>
              </a:buClr>
            </a:pPr>
            <a:r>
              <a:rPr lang="en-US" sz="1300" cap="all" dirty="0">
                <a:solidFill>
                  <a:srgbClr val="00A594"/>
                </a:solidFill>
                <a:latin typeface="Aptos" panose="020B0004020202020204" pitchFamily="34" charset="0"/>
              </a:rPr>
              <a:t>DURING GAMES</a:t>
            </a:r>
          </a:p>
          <a:p>
            <a:pPr marL="171450" indent="-171450">
              <a:buClr>
                <a:srgbClr val="00A594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latin typeface="Aptos" panose="020B0004020202020204" pitchFamily="34" charset="0"/>
              </a:rPr>
              <a:t>The ‘home of athletics’ will serve as a showcase for Brisbane and Queensland, elevating its international profile through global media coverage.</a:t>
            </a:r>
          </a:p>
          <a:p>
            <a:pPr marL="171450" indent="-171450">
              <a:buClr>
                <a:srgbClr val="00A594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latin typeface="Aptos" panose="020B0004020202020204" pitchFamily="34" charset="0"/>
              </a:rPr>
              <a:t>Increased visitation, local business patronage, and job creation during the games drive significant economic growth.</a:t>
            </a:r>
          </a:p>
          <a:p>
            <a:pPr marL="171450" indent="-171450">
              <a:buClr>
                <a:srgbClr val="00A594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latin typeface="Aptos" panose="020B0004020202020204" pitchFamily="34" charset="0"/>
              </a:rPr>
              <a:t>The fit-for-purpose venue will enable the LOC to deliver world-class events during the Olympic Games, ensuring operational efficiency, an exceptional visitor experience, and facilities tailored to athlete needs.</a:t>
            </a:r>
          </a:p>
          <a:p>
            <a:pPr>
              <a:buClr>
                <a:srgbClr val="00A594"/>
              </a:buClr>
            </a:pPr>
            <a:endParaRPr lang="en-US" sz="1300" cap="all" dirty="0">
              <a:solidFill>
                <a:srgbClr val="ED7D31"/>
              </a:solidFill>
              <a:latin typeface="Aptos" panose="020B0004020202020204" pitchFamily="34" charset="0"/>
            </a:endParaRPr>
          </a:p>
          <a:p>
            <a:pPr>
              <a:buClr>
                <a:srgbClr val="00A594"/>
              </a:buClr>
            </a:pPr>
            <a:r>
              <a:rPr lang="en-US" sz="1300" cap="all" dirty="0">
                <a:solidFill>
                  <a:srgbClr val="00A594"/>
                </a:solidFill>
                <a:latin typeface="Aptos" panose="020B0004020202020204" pitchFamily="34" charset="0"/>
              </a:rPr>
              <a:t>AFTER GAMES</a:t>
            </a:r>
          </a:p>
          <a:p>
            <a:pPr marL="171450" indent="-171450">
              <a:buClr>
                <a:srgbClr val="00A594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latin typeface="Aptos" panose="020B0004020202020204" pitchFamily="34" charset="0"/>
              </a:rPr>
              <a:t>Legacy venue that can attract events and high utilization from community to international</a:t>
            </a:r>
          </a:p>
          <a:p>
            <a:pPr marL="171450" indent="-171450">
              <a:buClr>
                <a:srgbClr val="00A594"/>
              </a:buClr>
              <a:buFont typeface="Arial" panose="020B0604020202020204" pitchFamily="34" charset="0"/>
              <a:buChar char="•"/>
            </a:pPr>
            <a:r>
              <a:rPr lang="en-US" sz="1300" dirty="0">
                <a:latin typeface="Aptos" panose="020B0004020202020204" pitchFamily="34" charset="0"/>
              </a:rPr>
              <a:t>High Performance Training venue for future athletes</a:t>
            </a:r>
          </a:p>
          <a:p>
            <a:pPr marL="171450" indent="-1714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1200" dirty="0">
              <a:latin typeface="Aptos" panose="020B0004020202020204" pitchFamily="34" charset="0"/>
            </a:endParaRPr>
          </a:p>
          <a:p>
            <a:pPr>
              <a:buClr>
                <a:schemeClr val="accent2"/>
              </a:buClr>
            </a:pPr>
            <a:r>
              <a:rPr lang="en-US" b="1" i="1" dirty="0">
                <a:latin typeface="Aptos" panose="020B0004020202020204" pitchFamily="34" charset="0"/>
              </a:rPr>
              <a:t>A ‘drop in’ track will not facilitate any of the above</a:t>
            </a:r>
          </a:p>
          <a:p>
            <a:endParaRPr lang="en-US" sz="1200" dirty="0">
              <a:latin typeface="DIN-light" panose="02000504040000020003" pitchFamily="2" charset="0"/>
            </a:endParaRPr>
          </a:p>
          <a:p>
            <a:endParaRPr lang="en-US" sz="1200" dirty="0">
              <a:latin typeface="DIN-light" panose="02000504040000020003" pitchFamily="2" charset="0"/>
            </a:endParaRPr>
          </a:p>
        </p:txBody>
      </p:sp>
      <p:pic>
        <p:nvPicPr>
          <p:cNvPr id="8" name="Picture 7" descr="A crowd of people watching fireworks in a stadium&#10;&#10;Description automatically generated">
            <a:extLst>
              <a:ext uri="{FF2B5EF4-FFF2-40B4-BE49-F238E27FC236}">
                <a16:creationId xmlns:a16="http://schemas.microsoft.com/office/drawing/2014/main" id="{7C6E1A5D-9920-057C-8224-6375FC90AF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658"/>
          <a:stretch/>
        </p:blipFill>
        <p:spPr>
          <a:xfrm>
            <a:off x="8362154" y="0"/>
            <a:ext cx="3823856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E7FB4E-2F04-2838-876D-CEAD760CB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286" y="5397190"/>
            <a:ext cx="12254573" cy="146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97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7D7CBFC-4580-CBF7-5A5F-8132C37599B0}"/>
              </a:ext>
            </a:extLst>
          </p:cNvPr>
          <p:cNvSpPr/>
          <p:nvPr/>
        </p:nvSpPr>
        <p:spPr>
          <a:xfrm flipV="1">
            <a:off x="4171307" y="1047543"/>
            <a:ext cx="7284378" cy="45719"/>
          </a:xfrm>
          <a:prstGeom prst="rect">
            <a:avLst/>
          </a:prstGeom>
          <a:solidFill>
            <a:srgbClr val="00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60"/>
              </a:lnSpc>
            </a:pPr>
            <a:endParaRPr lang="en-US" dirty="0">
              <a:latin typeface="DIN Condense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8FAF45-26B8-AFE3-6A5F-7B98A02162A5}"/>
              </a:ext>
            </a:extLst>
          </p:cNvPr>
          <p:cNvSpPr txBox="1"/>
          <p:nvPr/>
        </p:nvSpPr>
        <p:spPr>
          <a:xfrm>
            <a:off x="434566" y="382465"/>
            <a:ext cx="11226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all" dirty="0">
                <a:solidFill>
                  <a:srgbClr val="1C323C"/>
                </a:solidFill>
                <a:latin typeface="Montserrat" pitchFamily="2" charset="77"/>
              </a:rPr>
              <a:t>Athletics Australia PROPOSES TWO LEGACY </a:t>
            </a:r>
            <a:r>
              <a:rPr lang="en-US" sz="2800" b="1" cap="all" dirty="0" err="1">
                <a:solidFill>
                  <a:srgbClr val="1C323C"/>
                </a:solidFill>
                <a:latin typeface="Montserrat" pitchFamily="2" charset="77"/>
              </a:rPr>
              <a:t>OPtIONS</a:t>
            </a:r>
            <a:endParaRPr lang="en-US" sz="2800" b="1" cap="all" dirty="0">
              <a:solidFill>
                <a:srgbClr val="1C323C"/>
              </a:solidFill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DBD253-43C9-E80E-0216-9742F036F7BC}"/>
              </a:ext>
            </a:extLst>
          </p:cNvPr>
          <p:cNvSpPr txBox="1"/>
          <p:nvPr/>
        </p:nvSpPr>
        <p:spPr>
          <a:xfrm>
            <a:off x="1824803" y="1444565"/>
            <a:ext cx="3602795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ptos" panose="020B0004020202020204" pitchFamily="34" charset="0"/>
              </a:rPr>
              <a:t>QSAC upgrade to make it fit-for-purpose for athletics</a:t>
            </a:r>
          </a:p>
          <a:p>
            <a:endParaRPr lang="en-US" dirty="0">
              <a:latin typeface="DIN-light" panose="0200050404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DIN-light" panose="02000504040000020003" pitchFamily="2" charset="0"/>
            </a:endParaRPr>
          </a:p>
          <a:p>
            <a:endParaRPr lang="en-US" dirty="0">
              <a:latin typeface="DIN-light" panose="02000504040000020003" pitchFamily="2" charset="0"/>
            </a:endParaRPr>
          </a:p>
          <a:p>
            <a:endParaRPr lang="en-US" dirty="0">
              <a:latin typeface="DIN-light" panose="02000504040000020003" pitchFamily="2" charset="0"/>
            </a:endParaRPr>
          </a:p>
          <a:p>
            <a:endParaRPr lang="en-US" dirty="0">
              <a:latin typeface="DIN-light" panose="02000504040000020003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23F302-45DA-48AB-178F-1504A6ACBCA4}"/>
              </a:ext>
            </a:extLst>
          </p:cNvPr>
          <p:cNvSpPr txBox="1"/>
          <p:nvPr/>
        </p:nvSpPr>
        <p:spPr>
          <a:xfrm>
            <a:off x="993365" y="2176876"/>
            <a:ext cx="4294252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A594"/>
              </a:buClr>
              <a:buFont typeface="Wingdings" pitchFamily="2" charset="2"/>
              <a:buChar char="§"/>
            </a:pPr>
            <a:endParaRPr lang="en-US" dirty="0">
              <a:latin typeface="DIN-light" panose="02000504040000020003" pitchFamily="2" charset="0"/>
            </a:endParaRPr>
          </a:p>
          <a:p>
            <a:pPr marL="285750" indent="-285750">
              <a:buClr>
                <a:srgbClr val="00A594"/>
              </a:buClr>
              <a:buFont typeface="Wingdings" pitchFamily="2" charset="2"/>
              <a:buChar char="§"/>
            </a:pPr>
            <a:r>
              <a:rPr lang="en-US" dirty="0">
                <a:latin typeface="Aptos" panose="020B0004020202020204" pitchFamily="34" charset="0"/>
              </a:rPr>
              <a:t>Lower cost, utilizing existing asset based</a:t>
            </a:r>
          </a:p>
          <a:p>
            <a:pPr marL="285750" indent="-285750">
              <a:buClr>
                <a:srgbClr val="00A594"/>
              </a:buClr>
              <a:buFont typeface="Wingdings" pitchFamily="2" charset="2"/>
              <a:buChar char="§"/>
            </a:pPr>
            <a:endParaRPr lang="en-US" dirty="0">
              <a:latin typeface="Aptos" panose="020B0004020202020204" pitchFamily="34" charset="0"/>
            </a:endParaRPr>
          </a:p>
          <a:p>
            <a:pPr marL="285750" indent="-285750">
              <a:buClr>
                <a:srgbClr val="00A594"/>
              </a:buClr>
              <a:buFont typeface="Wingdings" pitchFamily="2" charset="2"/>
              <a:buChar char="§"/>
            </a:pPr>
            <a:r>
              <a:rPr lang="en-US" dirty="0">
                <a:latin typeface="Aptos" panose="020B0004020202020204" pitchFamily="34" charset="0"/>
              </a:rPr>
              <a:t>High performance and competition hub (international, national and state level)</a:t>
            </a:r>
          </a:p>
          <a:p>
            <a:pPr marL="285750" indent="-285750">
              <a:buClr>
                <a:srgbClr val="00A594"/>
              </a:buClr>
              <a:buFont typeface="Wingdings" pitchFamily="2" charset="2"/>
              <a:buChar char="§"/>
            </a:pPr>
            <a:endParaRPr lang="en-US" dirty="0">
              <a:latin typeface="Aptos" panose="020B0004020202020204" pitchFamily="34" charset="0"/>
            </a:endParaRPr>
          </a:p>
          <a:p>
            <a:pPr marL="285750" indent="-285750">
              <a:buClr>
                <a:srgbClr val="00A594"/>
              </a:buClr>
              <a:buFont typeface="Wingdings" pitchFamily="2" charset="2"/>
              <a:buChar char="§"/>
            </a:pPr>
            <a:r>
              <a:rPr lang="en-US" dirty="0">
                <a:latin typeface="Aptos" panose="020B0004020202020204" pitchFamily="34" charset="0"/>
              </a:rPr>
              <a:t>Hub for athletics in lead up to, during and post Games</a:t>
            </a:r>
          </a:p>
          <a:p>
            <a:pPr marL="285750" indent="-285750">
              <a:buClr>
                <a:srgbClr val="00A594"/>
              </a:buClr>
              <a:buFont typeface="Wingdings" pitchFamily="2" charset="2"/>
              <a:buChar char="§"/>
            </a:pPr>
            <a:endParaRPr lang="en-US" dirty="0">
              <a:latin typeface="Aptos" panose="020B0004020202020204" pitchFamily="34" charset="0"/>
            </a:endParaRPr>
          </a:p>
          <a:p>
            <a:pPr marL="285750" indent="-285750">
              <a:buClr>
                <a:srgbClr val="00A594"/>
              </a:buClr>
              <a:buFont typeface="Wingdings" pitchFamily="2" charset="2"/>
              <a:buChar char="§"/>
            </a:pPr>
            <a:r>
              <a:rPr lang="en-US" dirty="0">
                <a:latin typeface="Aptos" panose="020B0004020202020204" pitchFamily="34" charset="0"/>
              </a:rPr>
              <a:t>Build can commence early to capture full benefits of the pre-Games period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DIN-light" panose="02000504040000020003" pitchFamily="2" charset="0"/>
            </a:endParaRPr>
          </a:p>
          <a:p>
            <a:endParaRPr lang="en-US" dirty="0">
              <a:latin typeface="DIN-light" panose="02000504040000020003" pitchFamily="2" charset="0"/>
            </a:endParaRPr>
          </a:p>
          <a:p>
            <a:endParaRPr lang="en-US" dirty="0">
              <a:latin typeface="DIN-light" panose="02000504040000020003" pitchFamily="2" charset="0"/>
            </a:endParaRPr>
          </a:p>
          <a:p>
            <a:endParaRPr lang="en-US" dirty="0">
              <a:latin typeface="DIN-light" panose="0200050404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0D6CBD-06B4-BAB0-BC9A-D25BC1607B30}"/>
              </a:ext>
            </a:extLst>
          </p:cNvPr>
          <p:cNvSpPr txBox="1"/>
          <p:nvPr/>
        </p:nvSpPr>
        <p:spPr>
          <a:xfrm>
            <a:off x="7501566" y="1423016"/>
            <a:ext cx="36027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latin typeface="Aptos" panose="020B0004020202020204" pitchFamily="34" charset="0"/>
              </a:rPr>
              <a:t>New Fit-For-Purpose</a:t>
            </a:r>
          </a:p>
          <a:p>
            <a:r>
              <a:rPr lang="en-US" sz="2000" b="1" dirty="0">
                <a:latin typeface="Aptos" panose="020B0004020202020204" pitchFamily="34" charset="0"/>
              </a:rPr>
              <a:t>Athletics Facility </a:t>
            </a: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1F52D3-B8F4-7EAB-3298-3C10BBC28F41}"/>
              </a:ext>
            </a:extLst>
          </p:cNvPr>
          <p:cNvSpPr/>
          <p:nvPr/>
        </p:nvSpPr>
        <p:spPr>
          <a:xfrm>
            <a:off x="6360277" y="1282148"/>
            <a:ext cx="4770791" cy="48013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EE9AC3B-8287-9D44-2A18-03C7F7B7113B}"/>
              </a:ext>
            </a:extLst>
          </p:cNvPr>
          <p:cNvCxnSpPr/>
          <p:nvPr/>
        </p:nvCxnSpPr>
        <p:spPr>
          <a:xfrm>
            <a:off x="6360277" y="2276061"/>
            <a:ext cx="477079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Graphic 11" descr="Badge with solid fill">
            <a:extLst>
              <a:ext uri="{FF2B5EF4-FFF2-40B4-BE49-F238E27FC236}">
                <a16:creationId xmlns:a16="http://schemas.microsoft.com/office/drawing/2014/main" id="{737D5671-44FC-6BA1-FC94-F49459983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55613" y="1255701"/>
            <a:ext cx="1045953" cy="1045953"/>
          </a:xfrm>
          <a:prstGeom prst="rect">
            <a:avLst/>
          </a:prstGeom>
        </p:spPr>
      </p:pic>
      <p:pic>
        <p:nvPicPr>
          <p:cNvPr id="13" name="Graphic 12" descr="Badge 1 with solid fill">
            <a:extLst>
              <a:ext uri="{FF2B5EF4-FFF2-40B4-BE49-F238E27FC236}">
                <a16:creationId xmlns:a16="http://schemas.microsoft.com/office/drawing/2014/main" id="{C8786599-EE8F-CF4D-C1ED-BC7C6F7BB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7274" y="1418983"/>
            <a:ext cx="720000" cy="720000"/>
          </a:xfrm>
          <a:prstGeom prst="rect">
            <a:avLst/>
          </a:prstGeom>
        </p:spPr>
      </p:pic>
      <p:pic>
        <p:nvPicPr>
          <p:cNvPr id="14" name="Graphic 13" descr="Badge with solid fill">
            <a:extLst>
              <a:ext uri="{FF2B5EF4-FFF2-40B4-BE49-F238E27FC236}">
                <a16:creationId xmlns:a16="http://schemas.microsoft.com/office/drawing/2014/main" id="{E2ACE464-2B78-186E-B3E3-8B8E7E6CEC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82950" y="1387753"/>
            <a:ext cx="720000" cy="72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DE6B97F-DE15-2C27-E06F-0890BC680B73}"/>
              </a:ext>
            </a:extLst>
          </p:cNvPr>
          <p:cNvSpPr txBox="1"/>
          <p:nvPr/>
        </p:nvSpPr>
        <p:spPr>
          <a:xfrm>
            <a:off x="6595594" y="2399525"/>
            <a:ext cx="429156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A594"/>
              </a:buClr>
              <a:buFont typeface="Wingdings" pitchFamily="2" charset="2"/>
              <a:buChar char="§"/>
            </a:pPr>
            <a:r>
              <a:rPr lang="en-US" dirty="0">
                <a:latin typeface="Aptos" panose="020B0004020202020204" pitchFamily="34" charset="0"/>
              </a:rPr>
              <a:t>Warm-up track for Olympic Stadium</a:t>
            </a:r>
          </a:p>
          <a:p>
            <a:pPr marL="285750" indent="-285750">
              <a:buClr>
                <a:srgbClr val="00A594"/>
              </a:buClr>
              <a:buFont typeface="Wingdings" pitchFamily="2" charset="2"/>
              <a:buChar char="§"/>
            </a:pPr>
            <a:endParaRPr lang="en-US" dirty="0">
              <a:latin typeface="Aptos" panose="020B0004020202020204" pitchFamily="34" charset="0"/>
            </a:endParaRPr>
          </a:p>
          <a:p>
            <a:pPr marL="285750" indent="-285750">
              <a:buClr>
                <a:srgbClr val="00A594"/>
              </a:buClr>
              <a:buFont typeface="Wingdings" pitchFamily="2" charset="2"/>
              <a:buChar char="§"/>
            </a:pPr>
            <a:r>
              <a:rPr lang="en-US" dirty="0">
                <a:latin typeface="Aptos" panose="020B0004020202020204" pitchFamily="34" charset="0"/>
              </a:rPr>
              <a:t>New high quality international level facility; size-appropriate for athletics</a:t>
            </a:r>
          </a:p>
          <a:p>
            <a:pPr marL="285750" indent="-285750">
              <a:buClr>
                <a:srgbClr val="00A594"/>
              </a:buClr>
              <a:buFont typeface="Wingdings" pitchFamily="2" charset="2"/>
              <a:buChar char="§"/>
            </a:pPr>
            <a:endParaRPr lang="en-US" dirty="0">
              <a:latin typeface="Aptos" panose="020B0004020202020204" pitchFamily="34" charset="0"/>
            </a:endParaRPr>
          </a:p>
          <a:p>
            <a:pPr marL="285750" indent="-285750">
              <a:buClr>
                <a:srgbClr val="00A594"/>
              </a:buClr>
              <a:buFont typeface="Wingdings" pitchFamily="2" charset="2"/>
              <a:buChar char="§"/>
            </a:pPr>
            <a:r>
              <a:rPr lang="en-US" dirty="0">
                <a:latin typeface="Aptos" panose="020B0004020202020204" pitchFamily="34" charset="0"/>
              </a:rPr>
              <a:t>Similar to Sydney 2000 legacy</a:t>
            </a:r>
          </a:p>
          <a:p>
            <a:pPr marL="285750" indent="-285750">
              <a:buClr>
                <a:srgbClr val="00A594"/>
              </a:buClr>
              <a:buFont typeface="Wingdings" pitchFamily="2" charset="2"/>
              <a:buChar char="§"/>
            </a:pPr>
            <a:endParaRPr lang="en-US" dirty="0">
              <a:latin typeface="Aptos" panose="020B0004020202020204" pitchFamily="34" charset="0"/>
            </a:endParaRPr>
          </a:p>
          <a:p>
            <a:pPr marL="285750" indent="-285750">
              <a:buClr>
                <a:srgbClr val="00A594"/>
              </a:buClr>
              <a:buFont typeface="Wingdings" pitchFamily="2" charset="2"/>
              <a:buChar char="§"/>
            </a:pPr>
            <a:r>
              <a:rPr lang="en-US" dirty="0">
                <a:latin typeface="Aptos" panose="020B0004020202020204" pitchFamily="34" charset="0"/>
              </a:rPr>
              <a:t>Hub for athletics in lead up to, during and post Games</a:t>
            </a:r>
          </a:p>
          <a:p>
            <a:pPr marL="285750" indent="-285750">
              <a:buClr>
                <a:srgbClr val="00A594"/>
              </a:buClr>
              <a:buFont typeface="Wingdings" pitchFamily="2" charset="2"/>
              <a:buChar char="§"/>
            </a:pPr>
            <a:endParaRPr lang="en-US" dirty="0">
              <a:latin typeface="Aptos" panose="020B0004020202020204" pitchFamily="34" charset="0"/>
            </a:endParaRPr>
          </a:p>
          <a:p>
            <a:pPr marL="285750" indent="-285750">
              <a:buClr>
                <a:srgbClr val="00A594"/>
              </a:buClr>
              <a:buFont typeface="Wingdings" pitchFamily="2" charset="2"/>
              <a:buChar char="§"/>
            </a:pPr>
            <a:r>
              <a:rPr lang="en-US" dirty="0">
                <a:latin typeface="Aptos" panose="020B0004020202020204" pitchFamily="34" charset="0"/>
              </a:rPr>
              <a:t>Dependent on land availability and location of Main Stadium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DIN-light" panose="0200050404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DIN-light" panose="02000504040000020003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DIN-light" panose="02000504040000020003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EC6BA3-D9AB-6309-957C-8242442ACEC0}"/>
              </a:ext>
            </a:extLst>
          </p:cNvPr>
          <p:cNvSpPr/>
          <p:nvPr/>
        </p:nvSpPr>
        <p:spPr>
          <a:xfrm>
            <a:off x="656807" y="1282148"/>
            <a:ext cx="4770791" cy="48013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1F2B54-2759-9A3E-5B2F-70608CFF9F35}"/>
              </a:ext>
            </a:extLst>
          </p:cNvPr>
          <p:cNvCxnSpPr/>
          <p:nvPr/>
        </p:nvCxnSpPr>
        <p:spPr>
          <a:xfrm>
            <a:off x="656807" y="2276061"/>
            <a:ext cx="477079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462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468F8-B0C4-9B5B-CFCD-886B35CFA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F57C6A6-8A12-C782-049D-3FA974E13444}"/>
              </a:ext>
            </a:extLst>
          </p:cNvPr>
          <p:cNvSpPr/>
          <p:nvPr/>
        </p:nvSpPr>
        <p:spPr>
          <a:xfrm flipV="1">
            <a:off x="4171307" y="916563"/>
            <a:ext cx="7284378" cy="45719"/>
          </a:xfrm>
          <a:prstGeom prst="rect">
            <a:avLst/>
          </a:prstGeom>
          <a:solidFill>
            <a:srgbClr val="00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60"/>
              </a:lnSpc>
            </a:pPr>
            <a:endParaRPr lang="en-US" dirty="0">
              <a:latin typeface="DIN Condensed" pitchFamily="2" charset="0"/>
            </a:endParaRPr>
          </a:p>
        </p:txBody>
      </p:sp>
      <p:pic>
        <p:nvPicPr>
          <p:cNvPr id="8" name="Picture 7" descr="A crowd of people watching fireworks in a stadium&#10;&#10;Description automatically generated">
            <a:extLst>
              <a:ext uri="{FF2B5EF4-FFF2-40B4-BE49-F238E27FC236}">
                <a16:creationId xmlns:a16="http://schemas.microsoft.com/office/drawing/2014/main" id="{B000EE8D-7D91-DA47-4ECB-D6D6AA0F34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658"/>
          <a:stretch/>
        </p:blipFill>
        <p:spPr>
          <a:xfrm>
            <a:off x="8362154" y="0"/>
            <a:ext cx="3823856" cy="6858000"/>
          </a:xfrm>
          <a:prstGeom prst="rect">
            <a:avLst/>
          </a:prstGeom>
        </p:spPr>
      </p:pic>
      <p:pic>
        <p:nvPicPr>
          <p:cNvPr id="9" name="Picture 8" descr="A stadium with a blue track and a blue track&#10;&#10;Description automatically generated with medium confidence">
            <a:extLst>
              <a:ext uri="{FF2B5EF4-FFF2-40B4-BE49-F238E27FC236}">
                <a16:creationId xmlns:a16="http://schemas.microsoft.com/office/drawing/2014/main" id="{C034FBF8-7EB6-98E2-A86B-D617C302B48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509" r="9938"/>
          <a:stretch/>
        </p:blipFill>
        <p:spPr>
          <a:xfrm>
            <a:off x="8362154" y="0"/>
            <a:ext cx="5856399" cy="68041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E0387C-EA45-AAD5-29E0-B6773F438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286" y="5397190"/>
            <a:ext cx="12254573" cy="14608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4FC6FC-DF58-F3EB-2C71-185B8062688F}"/>
              </a:ext>
            </a:extLst>
          </p:cNvPr>
          <p:cNvSpPr txBox="1"/>
          <p:nvPr/>
        </p:nvSpPr>
        <p:spPr>
          <a:xfrm>
            <a:off x="306075" y="828943"/>
            <a:ext cx="803573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A594"/>
              </a:buClr>
            </a:pPr>
            <a:endParaRPr lang="en-US" sz="1600" dirty="0">
              <a:latin typeface="Aptos" panose="020B0004020202020204" pitchFamily="34" charset="0"/>
            </a:endParaRPr>
          </a:p>
          <a:p>
            <a:pPr marL="171450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ptos" panose="020B0004020202020204" pitchFamily="34" charset="0"/>
              </a:rPr>
              <a:t>QSAC footprint and competition and warm up track areas are currently acceptable</a:t>
            </a:r>
          </a:p>
          <a:p>
            <a:pPr marL="171450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endParaRPr lang="en-US" sz="1600" dirty="0">
              <a:latin typeface="Aptos" panose="020B0004020202020204" pitchFamily="34" charset="0"/>
            </a:endParaRPr>
          </a:p>
          <a:p>
            <a:pPr marL="171450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ptos" panose="020B0004020202020204" pitchFamily="34" charset="0"/>
              </a:rPr>
              <a:t>Proximity to QAS and National Throws Centre – ideal for athlete high performance daily training environment</a:t>
            </a:r>
          </a:p>
          <a:p>
            <a:pPr marL="171450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endParaRPr lang="en-US" sz="1600" dirty="0">
              <a:latin typeface="Aptos" panose="020B0004020202020204" pitchFamily="34" charset="0"/>
            </a:endParaRPr>
          </a:p>
          <a:p>
            <a:pPr marL="171450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ptos" panose="020B0004020202020204" pitchFamily="34" charset="0"/>
              </a:rPr>
              <a:t>Existing main stand has ~15,000 capacity</a:t>
            </a:r>
          </a:p>
          <a:p>
            <a:pPr marL="171450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endParaRPr lang="en-US" sz="1600" dirty="0">
              <a:latin typeface="Aptos" panose="020B0004020202020204" pitchFamily="34" charset="0"/>
            </a:endParaRPr>
          </a:p>
          <a:p>
            <a:pPr marL="171450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ptos" panose="020B0004020202020204" pitchFamily="34" charset="0"/>
              </a:rPr>
              <a:t>Proposal comprises two major components</a:t>
            </a:r>
          </a:p>
          <a:p>
            <a:pPr marL="171450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endParaRPr lang="en-US" sz="1600" dirty="0">
              <a:latin typeface="Aptos" panose="020B0004020202020204" pitchFamily="34" charset="0"/>
            </a:endParaRPr>
          </a:p>
          <a:p>
            <a:pPr marL="628650" lvl="1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r>
              <a:rPr lang="en-US" sz="1600" b="1" i="1" dirty="0">
                <a:latin typeface="Aptos" panose="020B0004020202020204" pitchFamily="34" charset="0"/>
              </a:rPr>
              <a:t>(1) Refurbishment and modernisation of main stand</a:t>
            </a:r>
          </a:p>
          <a:p>
            <a:pPr marL="1085850" lvl="2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ptos" panose="020B0004020202020204" pitchFamily="34" charset="0"/>
              </a:rPr>
              <a:t>Disability access, seating, technical rooms and facilities etc.</a:t>
            </a:r>
          </a:p>
          <a:p>
            <a:pPr marL="1085850" lvl="2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ptos" panose="020B0004020202020204" pitchFamily="34" charset="0"/>
              </a:rPr>
              <a:t>Technology upgrade</a:t>
            </a:r>
          </a:p>
          <a:p>
            <a:pPr marL="628650" lvl="1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endParaRPr lang="en-US" sz="1600" dirty="0">
              <a:latin typeface="Aptos" panose="020B0004020202020204" pitchFamily="34" charset="0"/>
            </a:endParaRPr>
          </a:p>
          <a:p>
            <a:pPr marL="628650" lvl="1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r>
              <a:rPr lang="en-US" sz="1600" b="1" i="1" dirty="0">
                <a:latin typeface="Aptos" panose="020B0004020202020204" pitchFamily="34" charset="0"/>
              </a:rPr>
              <a:t>(2) Removal of existing temporary seating</a:t>
            </a:r>
          </a:p>
          <a:p>
            <a:pPr marL="1085850" lvl="2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ptos" panose="020B0004020202020204" pitchFamily="34" charset="0"/>
              </a:rPr>
              <a:t>Removal of stands, earthworks and tiered landscaping around northern, eastern and southern perimeters</a:t>
            </a:r>
          </a:p>
          <a:p>
            <a:pPr marL="1085850" lvl="2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ptos" panose="020B0004020202020204" pitchFamily="34" charset="0"/>
              </a:rPr>
              <a:t>Possible lower-tiered seating around back straight or on perimeter of track</a:t>
            </a:r>
          </a:p>
          <a:p>
            <a:pPr marL="1085850" lvl="2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ptos" panose="020B0004020202020204" pitchFamily="34" charset="0"/>
              </a:rPr>
              <a:t>Consider removal of temporary stand at warm up track and provision of appropriate pavilion and modest ground-level tiered seating/covered area for spectators</a:t>
            </a:r>
          </a:p>
          <a:p>
            <a:pPr marL="1085850" lvl="2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ptos" panose="020B0004020202020204" pitchFamily="34" charset="0"/>
              </a:rPr>
              <a:t>Significant cost offset by recycling existing materials from old stands</a:t>
            </a:r>
          </a:p>
          <a:p>
            <a:pPr marL="1085850" lvl="2" indent="-171450">
              <a:buClr>
                <a:schemeClr val="accent2"/>
              </a:buClr>
              <a:buFont typeface="Courier New" panose="02070309020205020404" pitchFamily="49" charset="0"/>
              <a:buChar char="o"/>
            </a:pPr>
            <a:endParaRPr lang="en-US" sz="1600" dirty="0">
              <a:latin typeface="DIN-light" panose="02000504040000020003" pitchFamily="2" charset="0"/>
            </a:endParaRPr>
          </a:p>
          <a:p>
            <a:endParaRPr lang="en-US" sz="1600" dirty="0">
              <a:latin typeface="DIN-light" panose="02000504040000020003" pitchFamily="2" charset="0"/>
            </a:endParaRPr>
          </a:p>
          <a:p>
            <a:endParaRPr lang="en-US" sz="1600" dirty="0">
              <a:latin typeface="DIN-light" panose="02000504040000020003" pitchFamily="2" charset="0"/>
            </a:endParaRPr>
          </a:p>
          <a:p>
            <a:endParaRPr lang="en-US" sz="1600" dirty="0">
              <a:latin typeface="DIN-light" panose="02000504040000020003" pitchFamily="2" charset="0"/>
            </a:endParaRPr>
          </a:p>
          <a:p>
            <a:endParaRPr lang="en-US" sz="1600" dirty="0">
              <a:latin typeface="DIN-light" panose="02000504040000020003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D071B5-2742-015D-FAA8-D4BEF71A3C55}"/>
              </a:ext>
            </a:extLst>
          </p:cNvPr>
          <p:cNvSpPr txBox="1"/>
          <p:nvPr/>
        </p:nvSpPr>
        <p:spPr>
          <a:xfrm>
            <a:off x="806356" y="253999"/>
            <a:ext cx="11235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>
                <a:solidFill>
                  <a:srgbClr val="1C323C"/>
                </a:solidFill>
                <a:latin typeface="Montserrat" pitchFamily="2" charset="77"/>
              </a:rPr>
              <a:t>Refurbishment of QSAC</a:t>
            </a:r>
          </a:p>
          <a:p>
            <a:r>
              <a:rPr lang="en-US" sz="2400" b="1" cap="all" dirty="0">
                <a:solidFill>
                  <a:srgbClr val="1C323C"/>
                </a:solidFill>
                <a:latin typeface="Montserrat" pitchFamily="2" charset="77"/>
              </a:rPr>
              <a:t>for Modern Use</a:t>
            </a:r>
          </a:p>
        </p:txBody>
      </p:sp>
      <p:sp>
        <p:nvSpPr>
          <p:cNvPr id="15" name="Graphic 47" descr="Badge 1 with solid fill">
            <a:extLst>
              <a:ext uri="{FF2B5EF4-FFF2-40B4-BE49-F238E27FC236}">
                <a16:creationId xmlns:a16="http://schemas.microsoft.com/office/drawing/2014/main" id="{E1DFE801-ECE7-8EFB-61CB-A134DD3D3DAF}"/>
              </a:ext>
            </a:extLst>
          </p:cNvPr>
          <p:cNvSpPr/>
          <p:nvPr/>
        </p:nvSpPr>
        <p:spPr>
          <a:xfrm>
            <a:off x="157773" y="385472"/>
            <a:ext cx="611306" cy="611307"/>
          </a:xfrm>
          <a:custGeom>
            <a:avLst/>
            <a:gdLst>
              <a:gd name="connsiteX0" fmla="*/ 361750 w 723499"/>
              <a:gd name="connsiteY0" fmla="*/ 0 h 723500"/>
              <a:gd name="connsiteX1" fmla="*/ 0 w 723499"/>
              <a:gd name="connsiteY1" fmla="*/ 361750 h 723500"/>
              <a:gd name="connsiteX2" fmla="*/ 361750 w 723499"/>
              <a:gd name="connsiteY2" fmla="*/ 723500 h 723500"/>
              <a:gd name="connsiteX3" fmla="*/ 723500 w 723499"/>
              <a:gd name="connsiteY3" fmla="*/ 361750 h 723500"/>
              <a:gd name="connsiteX4" fmla="*/ 723500 w 723499"/>
              <a:gd name="connsiteY4" fmla="*/ 361712 h 723500"/>
              <a:gd name="connsiteX5" fmla="*/ 362036 w 723499"/>
              <a:gd name="connsiteY5" fmla="*/ 0 h 723500"/>
              <a:gd name="connsiteX6" fmla="*/ 361750 w 723499"/>
              <a:gd name="connsiteY6" fmla="*/ 0 h 723500"/>
              <a:gd name="connsiteX7" fmla="*/ 401431 w 723499"/>
              <a:gd name="connsiteY7" fmla="*/ 515303 h 723500"/>
              <a:gd name="connsiteX8" fmla="*/ 346405 w 723499"/>
              <a:gd name="connsiteY8" fmla="*/ 515303 h 723500"/>
              <a:gd name="connsiteX9" fmla="*/ 346405 w 723499"/>
              <a:gd name="connsiteY9" fmla="*/ 252498 h 723500"/>
              <a:gd name="connsiteX10" fmla="*/ 331689 w 723499"/>
              <a:gd name="connsiteY10" fmla="*/ 261671 h 723500"/>
              <a:gd name="connsiteX11" fmla="*/ 315725 w 723499"/>
              <a:gd name="connsiteY11" fmla="*/ 269577 h 723500"/>
              <a:gd name="connsiteX12" fmla="*/ 297066 w 723499"/>
              <a:gd name="connsiteY12" fmla="*/ 276063 h 723500"/>
              <a:gd name="connsiteX13" fmla="*/ 275558 w 723499"/>
              <a:gd name="connsiteY13" fmla="*/ 281912 h 723500"/>
              <a:gd name="connsiteX14" fmla="*/ 275558 w 723499"/>
              <a:gd name="connsiteY14" fmla="*/ 237954 h 723500"/>
              <a:gd name="connsiteX15" fmla="*/ 289941 w 723499"/>
              <a:gd name="connsiteY15" fmla="*/ 233524 h 723500"/>
              <a:gd name="connsiteX16" fmla="*/ 302762 w 723499"/>
              <a:gd name="connsiteY16" fmla="*/ 229095 h 723500"/>
              <a:gd name="connsiteX17" fmla="*/ 315411 w 723499"/>
              <a:gd name="connsiteY17" fmla="*/ 223876 h 723500"/>
              <a:gd name="connsiteX18" fmla="*/ 328060 w 723499"/>
              <a:gd name="connsiteY18" fmla="*/ 218656 h 723500"/>
              <a:gd name="connsiteX19" fmla="*/ 340224 w 723499"/>
              <a:gd name="connsiteY19" fmla="*/ 212331 h 723500"/>
              <a:gd name="connsiteX20" fmla="*/ 352415 w 723499"/>
              <a:gd name="connsiteY20" fmla="*/ 205664 h 723500"/>
              <a:gd name="connsiteX21" fmla="*/ 365531 w 723499"/>
              <a:gd name="connsiteY21" fmla="*/ 198044 h 723500"/>
              <a:gd name="connsiteX22" fmla="*/ 378666 w 723499"/>
              <a:gd name="connsiteY22" fmla="*/ 190424 h 723500"/>
              <a:gd name="connsiteX23" fmla="*/ 401431 w 723499"/>
              <a:gd name="connsiteY23" fmla="*/ 190424 h 72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3499" h="723500">
                <a:moveTo>
                  <a:pt x="361750" y="0"/>
                </a:moveTo>
                <a:cubicBezTo>
                  <a:pt x="161961" y="0"/>
                  <a:pt x="0" y="161961"/>
                  <a:pt x="0" y="361750"/>
                </a:cubicBezTo>
                <a:cubicBezTo>
                  <a:pt x="0" y="561539"/>
                  <a:pt x="161961" y="723500"/>
                  <a:pt x="361750" y="723500"/>
                </a:cubicBezTo>
                <a:cubicBezTo>
                  <a:pt x="561539" y="723500"/>
                  <a:pt x="723500" y="561539"/>
                  <a:pt x="723500" y="361750"/>
                </a:cubicBezTo>
                <a:cubicBezTo>
                  <a:pt x="723500" y="361738"/>
                  <a:pt x="723500" y="361724"/>
                  <a:pt x="723500" y="361712"/>
                </a:cubicBezTo>
                <a:cubicBezTo>
                  <a:pt x="723569" y="162013"/>
                  <a:pt x="561735" y="69"/>
                  <a:pt x="362036" y="0"/>
                </a:cubicBezTo>
                <a:cubicBezTo>
                  <a:pt x="361940" y="0"/>
                  <a:pt x="361845" y="0"/>
                  <a:pt x="361750" y="0"/>
                </a:cubicBezTo>
                <a:close/>
                <a:moveTo>
                  <a:pt x="401431" y="515303"/>
                </a:moveTo>
                <a:lnTo>
                  <a:pt x="346405" y="515303"/>
                </a:lnTo>
                <a:lnTo>
                  <a:pt x="346405" y="252498"/>
                </a:lnTo>
                <a:cubicBezTo>
                  <a:pt x="341757" y="255673"/>
                  <a:pt x="336852" y="258731"/>
                  <a:pt x="331689" y="261671"/>
                </a:cubicBezTo>
                <a:cubicBezTo>
                  <a:pt x="326529" y="264621"/>
                  <a:pt x="321198" y="267260"/>
                  <a:pt x="315725" y="269577"/>
                </a:cubicBezTo>
                <a:cubicBezTo>
                  <a:pt x="309807" y="271901"/>
                  <a:pt x="303587" y="274063"/>
                  <a:pt x="297066" y="276063"/>
                </a:cubicBezTo>
                <a:cubicBezTo>
                  <a:pt x="290544" y="278063"/>
                  <a:pt x="283375" y="280013"/>
                  <a:pt x="275558" y="281912"/>
                </a:cubicBezTo>
                <a:lnTo>
                  <a:pt x="275558" y="237954"/>
                </a:lnTo>
                <a:cubicBezTo>
                  <a:pt x="280828" y="236474"/>
                  <a:pt x="285623" y="234998"/>
                  <a:pt x="289941" y="233524"/>
                </a:cubicBezTo>
                <a:cubicBezTo>
                  <a:pt x="294259" y="232051"/>
                  <a:pt x="298533" y="230575"/>
                  <a:pt x="302762" y="229095"/>
                </a:cubicBezTo>
                <a:cubicBezTo>
                  <a:pt x="306962" y="227409"/>
                  <a:pt x="311191" y="225676"/>
                  <a:pt x="315411" y="223876"/>
                </a:cubicBezTo>
                <a:cubicBezTo>
                  <a:pt x="319630" y="222075"/>
                  <a:pt x="323840" y="220351"/>
                  <a:pt x="328060" y="218656"/>
                </a:cubicBezTo>
                <a:cubicBezTo>
                  <a:pt x="332061" y="216548"/>
                  <a:pt x="336115" y="214439"/>
                  <a:pt x="340224" y="212331"/>
                </a:cubicBezTo>
                <a:cubicBezTo>
                  <a:pt x="344332" y="210224"/>
                  <a:pt x="348396" y="208000"/>
                  <a:pt x="352415" y="205664"/>
                </a:cubicBezTo>
                <a:cubicBezTo>
                  <a:pt x="356861" y="203352"/>
                  <a:pt x="361233" y="200813"/>
                  <a:pt x="365531" y="198044"/>
                </a:cubicBezTo>
                <a:cubicBezTo>
                  <a:pt x="369830" y="195275"/>
                  <a:pt x="374209" y="192736"/>
                  <a:pt x="378666" y="190424"/>
                </a:cubicBezTo>
                <a:lnTo>
                  <a:pt x="401431" y="190424"/>
                </a:lnTo>
                <a:close/>
              </a:path>
            </a:pathLst>
          </a:custGeom>
          <a:solidFill>
            <a:srgbClr val="00A59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183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8278A-F22E-1F46-610B-AF90351D6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D20D195-65D3-9BF0-6F03-ADFB4BC3F912}"/>
              </a:ext>
            </a:extLst>
          </p:cNvPr>
          <p:cNvSpPr/>
          <p:nvPr/>
        </p:nvSpPr>
        <p:spPr>
          <a:xfrm flipV="1">
            <a:off x="4171307" y="916563"/>
            <a:ext cx="7284378" cy="45719"/>
          </a:xfrm>
          <a:prstGeom prst="rect">
            <a:avLst/>
          </a:prstGeom>
          <a:solidFill>
            <a:srgbClr val="00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60"/>
              </a:lnSpc>
            </a:pPr>
            <a:endParaRPr lang="en-US" dirty="0">
              <a:latin typeface="DIN Condense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CB3C89-BA99-CAD7-37AF-0360F70A8E28}"/>
              </a:ext>
            </a:extLst>
          </p:cNvPr>
          <p:cNvSpPr txBox="1"/>
          <p:nvPr/>
        </p:nvSpPr>
        <p:spPr>
          <a:xfrm>
            <a:off x="806356" y="253999"/>
            <a:ext cx="11235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>
                <a:solidFill>
                  <a:srgbClr val="1C323C"/>
                </a:solidFill>
                <a:latin typeface="Montserrat" pitchFamily="2" charset="77"/>
              </a:rPr>
              <a:t>BENEFITS of QSAC UPGRADE</a:t>
            </a:r>
          </a:p>
          <a:p>
            <a:r>
              <a:rPr lang="en-US" sz="2400" b="1" cap="all" dirty="0">
                <a:solidFill>
                  <a:srgbClr val="1C323C"/>
                </a:solidFill>
                <a:latin typeface="Montserrat" pitchFamily="2" charset="77"/>
              </a:rPr>
              <a:t>for Modern Use</a:t>
            </a:r>
          </a:p>
        </p:txBody>
      </p:sp>
      <p:sp>
        <p:nvSpPr>
          <p:cNvPr id="15" name="Graphic 47" descr="Badge 1 with solid fill">
            <a:extLst>
              <a:ext uri="{FF2B5EF4-FFF2-40B4-BE49-F238E27FC236}">
                <a16:creationId xmlns:a16="http://schemas.microsoft.com/office/drawing/2014/main" id="{34CABC50-8256-7B21-1864-E1703DABD8B3}"/>
              </a:ext>
            </a:extLst>
          </p:cNvPr>
          <p:cNvSpPr/>
          <p:nvPr/>
        </p:nvSpPr>
        <p:spPr>
          <a:xfrm>
            <a:off x="157773" y="385472"/>
            <a:ext cx="611306" cy="611307"/>
          </a:xfrm>
          <a:custGeom>
            <a:avLst/>
            <a:gdLst>
              <a:gd name="connsiteX0" fmla="*/ 361750 w 723499"/>
              <a:gd name="connsiteY0" fmla="*/ 0 h 723500"/>
              <a:gd name="connsiteX1" fmla="*/ 0 w 723499"/>
              <a:gd name="connsiteY1" fmla="*/ 361750 h 723500"/>
              <a:gd name="connsiteX2" fmla="*/ 361750 w 723499"/>
              <a:gd name="connsiteY2" fmla="*/ 723500 h 723500"/>
              <a:gd name="connsiteX3" fmla="*/ 723500 w 723499"/>
              <a:gd name="connsiteY3" fmla="*/ 361750 h 723500"/>
              <a:gd name="connsiteX4" fmla="*/ 723500 w 723499"/>
              <a:gd name="connsiteY4" fmla="*/ 361712 h 723500"/>
              <a:gd name="connsiteX5" fmla="*/ 362036 w 723499"/>
              <a:gd name="connsiteY5" fmla="*/ 0 h 723500"/>
              <a:gd name="connsiteX6" fmla="*/ 361750 w 723499"/>
              <a:gd name="connsiteY6" fmla="*/ 0 h 723500"/>
              <a:gd name="connsiteX7" fmla="*/ 401431 w 723499"/>
              <a:gd name="connsiteY7" fmla="*/ 515303 h 723500"/>
              <a:gd name="connsiteX8" fmla="*/ 346405 w 723499"/>
              <a:gd name="connsiteY8" fmla="*/ 515303 h 723500"/>
              <a:gd name="connsiteX9" fmla="*/ 346405 w 723499"/>
              <a:gd name="connsiteY9" fmla="*/ 252498 h 723500"/>
              <a:gd name="connsiteX10" fmla="*/ 331689 w 723499"/>
              <a:gd name="connsiteY10" fmla="*/ 261671 h 723500"/>
              <a:gd name="connsiteX11" fmla="*/ 315725 w 723499"/>
              <a:gd name="connsiteY11" fmla="*/ 269577 h 723500"/>
              <a:gd name="connsiteX12" fmla="*/ 297066 w 723499"/>
              <a:gd name="connsiteY12" fmla="*/ 276063 h 723500"/>
              <a:gd name="connsiteX13" fmla="*/ 275558 w 723499"/>
              <a:gd name="connsiteY13" fmla="*/ 281912 h 723500"/>
              <a:gd name="connsiteX14" fmla="*/ 275558 w 723499"/>
              <a:gd name="connsiteY14" fmla="*/ 237954 h 723500"/>
              <a:gd name="connsiteX15" fmla="*/ 289941 w 723499"/>
              <a:gd name="connsiteY15" fmla="*/ 233524 h 723500"/>
              <a:gd name="connsiteX16" fmla="*/ 302762 w 723499"/>
              <a:gd name="connsiteY16" fmla="*/ 229095 h 723500"/>
              <a:gd name="connsiteX17" fmla="*/ 315411 w 723499"/>
              <a:gd name="connsiteY17" fmla="*/ 223876 h 723500"/>
              <a:gd name="connsiteX18" fmla="*/ 328060 w 723499"/>
              <a:gd name="connsiteY18" fmla="*/ 218656 h 723500"/>
              <a:gd name="connsiteX19" fmla="*/ 340224 w 723499"/>
              <a:gd name="connsiteY19" fmla="*/ 212331 h 723500"/>
              <a:gd name="connsiteX20" fmla="*/ 352415 w 723499"/>
              <a:gd name="connsiteY20" fmla="*/ 205664 h 723500"/>
              <a:gd name="connsiteX21" fmla="*/ 365531 w 723499"/>
              <a:gd name="connsiteY21" fmla="*/ 198044 h 723500"/>
              <a:gd name="connsiteX22" fmla="*/ 378666 w 723499"/>
              <a:gd name="connsiteY22" fmla="*/ 190424 h 723500"/>
              <a:gd name="connsiteX23" fmla="*/ 401431 w 723499"/>
              <a:gd name="connsiteY23" fmla="*/ 190424 h 72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3499" h="723500">
                <a:moveTo>
                  <a:pt x="361750" y="0"/>
                </a:moveTo>
                <a:cubicBezTo>
                  <a:pt x="161961" y="0"/>
                  <a:pt x="0" y="161961"/>
                  <a:pt x="0" y="361750"/>
                </a:cubicBezTo>
                <a:cubicBezTo>
                  <a:pt x="0" y="561539"/>
                  <a:pt x="161961" y="723500"/>
                  <a:pt x="361750" y="723500"/>
                </a:cubicBezTo>
                <a:cubicBezTo>
                  <a:pt x="561539" y="723500"/>
                  <a:pt x="723500" y="561539"/>
                  <a:pt x="723500" y="361750"/>
                </a:cubicBezTo>
                <a:cubicBezTo>
                  <a:pt x="723500" y="361738"/>
                  <a:pt x="723500" y="361724"/>
                  <a:pt x="723500" y="361712"/>
                </a:cubicBezTo>
                <a:cubicBezTo>
                  <a:pt x="723569" y="162013"/>
                  <a:pt x="561735" y="69"/>
                  <a:pt x="362036" y="0"/>
                </a:cubicBezTo>
                <a:cubicBezTo>
                  <a:pt x="361940" y="0"/>
                  <a:pt x="361845" y="0"/>
                  <a:pt x="361750" y="0"/>
                </a:cubicBezTo>
                <a:close/>
                <a:moveTo>
                  <a:pt x="401431" y="515303"/>
                </a:moveTo>
                <a:lnTo>
                  <a:pt x="346405" y="515303"/>
                </a:lnTo>
                <a:lnTo>
                  <a:pt x="346405" y="252498"/>
                </a:lnTo>
                <a:cubicBezTo>
                  <a:pt x="341757" y="255673"/>
                  <a:pt x="336852" y="258731"/>
                  <a:pt x="331689" y="261671"/>
                </a:cubicBezTo>
                <a:cubicBezTo>
                  <a:pt x="326529" y="264621"/>
                  <a:pt x="321198" y="267260"/>
                  <a:pt x="315725" y="269577"/>
                </a:cubicBezTo>
                <a:cubicBezTo>
                  <a:pt x="309807" y="271901"/>
                  <a:pt x="303587" y="274063"/>
                  <a:pt x="297066" y="276063"/>
                </a:cubicBezTo>
                <a:cubicBezTo>
                  <a:pt x="290544" y="278063"/>
                  <a:pt x="283375" y="280013"/>
                  <a:pt x="275558" y="281912"/>
                </a:cubicBezTo>
                <a:lnTo>
                  <a:pt x="275558" y="237954"/>
                </a:lnTo>
                <a:cubicBezTo>
                  <a:pt x="280828" y="236474"/>
                  <a:pt x="285623" y="234998"/>
                  <a:pt x="289941" y="233524"/>
                </a:cubicBezTo>
                <a:cubicBezTo>
                  <a:pt x="294259" y="232051"/>
                  <a:pt x="298533" y="230575"/>
                  <a:pt x="302762" y="229095"/>
                </a:cubicBezTo>
                <a:cubicBezTo>
                  <a:pt x="306962" y="227409"/>
                  <a:pt x="311191" y="225676"/>
                  <a:pt x="315411" y="223876"/>
                </a:cubicBezTo>
                <a:cubicBezTo>
                  <a:pt x="319630" y="222075"/>
                  <a:pt x="323840" y="220351"/>
                  <a:pt x="328060" y="218656"/>
                </a:cubicBezTo>
                <a:cubicBezTo>
                  <a:pt x="332061" y="216548"/>
                  <a:pt x="336115" y="214439"/>
                  <a:pt x="340224" y="212331"/>
                </a:cubicBezTo>
                <a:cubicBezTo>
                  <a:pt x="344332" y="210224"/>
                  <a:pt x="348396" y="208000"/>
                  <a:pt x="352415" y="205664"/>
                </a:cubicBezTo>
                <a:cubicBezTo>
                  <a:pt x="356861" y="203352"/>
                  <a:pt x="361233" y="200813"/>
                  <a:pt x="365531" y="198044"/>
                </a:cubicBezTo>
                <a:cubicBezTo>
                  <a:pt x="369830" y="195275"/>
                  <a:pt x="374209" y="192736"/>
                  <a:pt x="378666" y="190424"/>
                </a:cubicBezTo>
                <a:lnTo>
                  <a:pt x="401431" y="190424"/>
                </a:lnTo>
                <a:close/>
              </a:path>
            </a:pathLst>
          </a:custGeom>
          <a:solidFill>
            <a:srgbClr val="00A59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E3F9279-EEEF-08D8-19DE-56E1709774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765489"/>
              </p:ext>
            </p:extLst>
          </p:nvPr>
        </p:nvGraphicFramePr>
        <p:xfrm>
          <a:off x="345619" y="1199296"/>
          <a:ext cx="7960181" cy="5650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blue track with numbers on it&#10;&#10;Description automatically generated">
            <a:extLst>
              <a:ext uri="{FF2B5EF4-FFF2-40B4-BE49-F238E27FC236}">
                <a16:creationId xmlns:a16="http://schemas.microsoft.com/office/drawing/2014/main" id="{E5C8D0EA-1C09-6C1B-3E44-0F657ED85DD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6569"/>
          <a:stretch/>
        </p:blipFill>
        <p:spPr>
          <a:xfrm>
            <a:off x="8552748" y="-3166"/>
            <a:ext cx="5689669" cy="686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52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A220C-BF64-C777-2028-63D53B021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7F3DB4-B2B3-4BD6-2E14-77BEF3AB3162}"/>
              </a:ext>
            </a:extLst>
          </p:cNvPr>
          <p:cNvSpPr/>
          <p:nvPr/>
        </p:nvSpPr>
        <p:spPr>
          <a:xfrm flipV="1">
            <a:off x="4426376" y="911751"/>
            <a:ext cx="7284378" cy="45719"/>
          </a:xfrm>
          <a:prstGeom prst="rect">
            <a:avLst/>
          </a:prstGeom>
          <a:solidFill>
            <a:srgbClr val="00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60"/>
              </a:lnSpc>
            </a:pPr>
            <a:endParaRPr lang="en-US" dirty="0">
              <a:latin typeface="DIN Condensed" pitchFamily="2" charset="0"/>
            </a:endParaRPr>
          </a:p>
        </p:txBody>
      </p:sp>
      <p:pic>
        <p:nvPicPr>
          <p:cNvPr id="5" name="Picture 2" descr="Stadium Australia Olympic Park Sydney Australia aerial Stock Photo - Alamy">
            <a:extLst>
              <a:ext uri="{FF2B5EF4-FFF2-40B4-BE49-F238E27FC236}">
                <a16:creationId xmlns:a16="http://schemas.microsoft.com/office/drawing/2014/main" id="{8BB1E67E-5187-5EE7-0766-AC6CCDFA0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100" y="-219970"/>
            <a:ext cx="3517900" cy="690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raphic 44" descr="Badge with solid fill">
            <a:extLst>
              <a:ext uri="{FF2B5EF4-FFF2-40B4-BE49-F238E27FC236}">
                <a16:creationId xmlns:a16="http://schemas.microsoft.com/office/drawing/2014/main" id="{AEBB98C9-C9B4-6B74-CF46-2B8B36A92719}"/>
              </a:ext>
            </a:extLst>
          </p:cNvPr>
          <p:cNvSpPr/>
          <p:nvPr/>
        </p:nvSpPr>
        <p:spPr>
          <a:xfrm>
            <a:off x="149764" y="377722"/>
            <a:ext cx="619057" cy="619057"/>
          </a:xfrm>
          <a:custGeom>
            <a:avLst/>
            <a:gdLst>
              <a:gd name="connsiteX0" fmla="*/ 413794 w 827588"/>
              <a:gd name="connsiteY0" fmla="*/ 0 h 827588"/>
              <a:gd name="connsiteX1" fmla="*/ 0 w 827588"/>
              <a:gd name="connsiteY1" fmla="*/ 413794 h 827588"/>
              <a:gd name="connsiteX2" fmla="*/ 413794 w 827588"/>
              <a:gd name="connsiteY2" fmla="*/ 827589 h 827588"/>
              <a:gd name="connsiteX3" fmla="*/ 827589 w 827588"/>
              <a:gd name="connsiteY3" fmla="*/ 413794 h 827588"/>
              <a:gd name="connsiteX4" fmla="*/ 827589 w 827588"/>
              <a:gd name="connsiteY4" fmla="*/ 413762 h 827588"/>
              <a:gd name="connsiteX5" fmla="*/ 414110 w 827588"/>
              <a:gd name="connsiteY5" fmla="*/ 0 h 827588"/>
              <a:gd name="connsiteX6" fmla="*/ 413794 w 827588"/>
              <a:gd name="connsiteY6" fmla="*/ 0 h 827588"/>
              <a:gd name="connsiteX7" fmla="*/ 532096 w 827588"/>
              <a:gd name="connsiteY7" fmla="*/ 599342 h 827588"/>
              <a:gd name="connsiteX8" fmla="*/ 295504 w 827588"/>
              <a:gd name="connsiteY8" fmla="*/ 599342 h 827588"/>
              <a:gd name="connsiteX9" fmla="*/ 295504 w 827588"/>
              <a:gd name="connsiteY9" fmla="*/ 564619 h 827588"/>
              <a:gd name="connsiteX10" fmla="*/ 303457 w 827588"/>
              <a:gd name="connsiteY10" fmla="*/ 522127 h 827588"/>
              <a:gd name="connsiteX11" fmla="*/ 325335 w 827588"/>
              <a:gd name="connsiteY11" fmla="*/ 487262 h 827588"/>
              <a:gd name="connsiteX12" fmla="*/ 357727 w 827588"/>
              <a:gd name="connsiteY12" fmla="*/ 457604 h 827588"/>
              <a:gd name="connsiteX13" fmla="*/ 397517 w 827588"/>
              <a:gd name="connsiteY13" fmla="*/ 430835 h 827588"/>
              <a:gd name="connsiteX14" fmla="*/ 431292 w 827588"/>
              <a:gd name="connsiteY14" fmla="*/ 406592 h 827588"/>
              <a:gd name="connsiteX15" fmla="*/ 452309 w 827588"/>
              <a:gd name="connsiteY15" fmla="*/ 383516 h 827588"/>
              <a:gd name="connsiteX16" fmla="*/ 462998 w 827588"/>
              <a:gd name="connsiteY16" fmla="*/ 360178 h 827588"/>
              <a:gd name="connsiteX17" fmla="*/ 465885 w 827588"/>
              <a:gd name="connsiteY17" fmla="*/ 334128 h 827588"/>
              <a:gd name="connsiteX18" fmla="*/ 462268 w 827588"/>
              <a:gd name="connsiteY18" fmla="*/ 311705 h 827588"/>
              <a:gd name="connsiteX19" fmla="*/ 451590 w 827588"/>
              <a:gd name="connsiteY19" fmla="*/ 292714 h 827588"/>
              <a:gd name="connsiteX20" fmla="*/ 433504 w 827588"/>
              <a:gd name="connsiteY20" fmla="*/ 279640 h 827588"/>
              <a:gd name="connsiteX21" fmla="*/ 408009 w 827588"/>
              <a:gd name="connsiteY21" fmla="*/ 274759 h 827588"/>
              <a:gd name="connsiteX22" fmla="*/ 358805 w 827588"/>
              <a:gd name="connsiteY22" fmla="*/ 286341 h 827588"/>
              <a:gd name="connsiteX23" fmla="*/ 315039 w 827588"/>
              <a:gd name="connsiteY23" fmla="*/ 317447 h 827588"/>
              <a:gd name="connsiteX24" fmla="*/ 315039 w 827588"/>
              <a:gd name="connsiteY24" fmla="*/ 261009 h 827588"/>
              <a:gd name="connsiteX25" fmla="*/ 358980 w 827588"/>
              <a:gd name="connsiteY25" fmla="*/ 235688 h 827588"/>
              <a:gd name="connsiteX26" fmla="*/ 413457 w 827588"/>
              <a:gd name="connsiteY26" fmla="*/ 228061 h 827588"/>
              <a:gd name="connsiteX27" fmla="*/ 456864 w 827588"/>
              <a:gd name="connsiteY27" fmla="*/ 234599 h 827588"/>
              <a:gd name="connsiteX28" fmla="*/ 492317 w 827588"/>
              <a:gd name="connsiteY28" fmla="*/ 253589 h 827588"/>
              <a:gd name="connsiteX29" fmla="*/ 516200 w 827588"/>
              <a:gd name="connsiteY29" fmla="*/ 284695 h 827588"/>
              <a:gd name="connsiteX30" fmla="*/ 524916 w 827588"/>
              <a:gd name="connsiteY30" fmla="*/ 327187 h 827588"/>
              <a:gd name="connsiteX31" fmla="*/ 520373 w 827588"/>
              <a:gd name="connsiteY31" fmla="*/ 366247 h 827588"/>
              <a:gd name="connsiteX32" fmla="*/ 505468 w 827588"/>
              <a:gd name="connsiteY32" fmla="*/ 400012 h 827588"/>
              <a:gd name="connsiteX33" fmla="*/ 478534 w 827588"/>
              <a:gd name="connsiteY33" fmla="*/ 430769 h 827588"/>
              <a:gd name="connsiteX34" fmla="*/ 438015 w 827588"/>
              <a:gd name="connsiteY34" fmla="*/ 460786 h 827588"/>
              <a:gd name="connsiteX35" fmla="*/ 403280 w 827588"/>
              <a:gd name="connsiteY35" fmla="*/ 483579 h 827588"/>
              <a:gd name="connsiteX36" fmla="*/ 377404 w 827588"/>
              <a:gd name="connsiteY36" fmla="*/ 504378 h 827588"/>
              <a:gd name="connsiteX37" fmla="*/ 361322 w 827588"/>
              <a:gd name="connsiteY37" fmla="*/ 525722 h 827588"/>
              <a:gd name="connsiteX38" fmla="*/ 355875 w 827588"/>
              <a:gd name="connsiteY38" fmla="*/ 550150 h 827588"/>
              <a:gd name="connsiteX39" fmla="*/ 532052 w 827588"/>
              <a:gd name="connsiteY39" fmla="*/ 550150 h 82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27588" h="827588">
                <a:moveTo>
                  <a:pt x="413794" y="0"/>
                </a:moveTo>
                <a:cubicBezTo>
                  <a:pt x="185262" y="0"/>
                  <a:pt x="0" y="185262"/>
                  <a:pt x="0" y="413794"/>
                </a:cubicBezTo>
                <a:cubicBezTo>
                  <a:pt x="0" y="642326"/>
                  <a:pt x="185262" y="827589"/>
                  <a:pt x="413794" y="827589"/>
                </a:cubicBezTo>
                <a:cubicBezTo>
                  <a:pt x="642326" y="827589"/>
                  <a:pt x="827589" y="642326"/>
                  <a:pt x="827589" y="413794"/>
                </a:cubicBezTo>
                <a:cubicBezTo>
                  <a:pt x="827589" y="413783"/>
                  <a:pt x="827589" y="413772"/>
                  <a:pt x="827589" y="413762"/>
                </a:cubicBezTo>
                <a:cubicBezTo>
                  <a:pt x="827667" y="185325"/>
                  <a:pt x="642546" y="78"/>
                  <a:pt x="414110" y="0"/>
                </a:cubicBezTo>
                <a:cubicBezTo>
                  <a:pt x="414005" y="0"/>
                  <a:pt x="413900" y="0"/>
                  <a:pt x="413794" y="0"/>
                </a:cubicBezTo>
                <a:close/>
                <a:moveTo>
                  <a:pt x="532096" y="599342"/>
                </a:moveTo>
                <a:lnTo>
                  <a:pt x="295504" y="599342"/>
                </a:lnTo>
                <a:lnTo>
                  <a:pt x="295504" y="564619"/>
                </a:lnTo>
                <a:cubicBezTo>
                  <a:pt x="295288" y="550066"/>
                  <a:pt x="297992" y="535616"/>
                  <a:pt x="303457" y="522127"/>
                </a:cubicBezTo>
                <a:cubicBezTo>
                  <a:pt x="308813" y="509397"/>
                  <a:pt x="316201" y="497621"/>
                  <a:pt x="325335" y="487262"/>
                </a:cubicBezTo>
                <a:cubicBezTo>
                  <a:pt x="335055" y="476261"/>
                  <a:pt x="345913" y="466320"/>
                  <a:pt x="357727" y="457604"/>
                </a:cubicBezTo>
                <a:cubicBezTo>
                  <a:pt x="370031" y="448445"/>
                  <a:pt x="383295" y="439521"/>
                  <a:pt x="397517" y="430835"/>
                </a:cubicBezTo>
                <a:cubicBezTo>
                  <a:pt x="409426" y="423703"/>
                  <a:pt x="420724" y="415594"/>
                  <a:pt x="431292" y="406592"/>
                </a:cubicBezTo>
                <a:cubicBezTo>
                  <a:pt x="439238" y="399812"/>
                  <a:pt x="446299" y="392059"/>
                  <a:pt x="452309" y="383516"/>
                </a:cubicBezTo>
                <a:cubicBezTo>
                  <a:pt x="457256" y="376448"/>
                  <a:pt x="460877" y="368540"/>
                  <a:pt x="462998" y="360178"/>
                </a:cubicBezTo>
                <a:cubicBezTo>
                  <a:pt x="464985" y="351640"/>
                  <a:pt x="465955" y="342895"/>
                  <a:pt x="465885" y="334128"/>
                </a:cubicBezTo>
                <a:cubicBezTo>
                  <a:pt x="465898" y="326507"/>
                  <a:pt x="464677" y="318935"/>
                  <a:pt x="462268" y="311705"/>
                </a:cubicBezTo>
                <a:cubicBezTo>
                  <a:pt x="459999" y="304731"/>
                  <a:pt x="456370" y="298276"/>
                  <a:pt x="451590" y="292714"/>
                </a:cubicBezTo>
                <a:cubicBezTo>
                  <a:pt x="446610" y="287064"/>
                  <a:pt x="440431" y="282597"/>
                  <a:pt x="433504" y="279640"/>
                </a:cubicBezTo>
                <a:cubicBezTo>
                  <a:pt x="425441" y="276246"/>
                  <a:pt x="416756" y="274582"/>
                  <a:pt x="408009" y="274759"/>
                </a:cubicBezTo>
                <a:cubicBezTo>
                  <a:pt x="390925" y="274695"/>
                  <a:pt x="374067" y="278663"/>
                  <a:pt x="358805" y="286341"/>
                </a:cubicBezTo>
                <a:cubicBezTo>
                  <a:pt x="342757" y="294485"/>
                  <a:pt x="328007" y="304967"/>
                  <a:pt x="315039" y="317447"/>
                </a:cubicBezTo>
                <a:lnTo>
                  <a:pt x="315039" y="261009"/>
                </a:lnTo>
                <a:cubicBezTo>
                  <a:pt x="327570" y="249337"/>
                  <a:pt x="342598" y="240676"/>
                  <a:pt x="358980" y="235688"/>
                </a:cubicBezTo>
                <a:cubicBezTo>
                  <a:pt x="376657" y="230446"/>
                  <a:pt x="395019" y="227875"/>
                  <a:pt x="413457" y="228061"/>
                </a:cubicBezTo>
                <a:cubicBezTo>
                  <a:pt x="428178" y="227959"/>
                  <a:pt x="442825" y="230165"/>
                  <a:pt x="456864" y="234599"/>
                </a:cubicBezTo>
                <a:cubicBezTo>
                  <a:pt x="469781" y="238618"/>
                  <a:pt x="481814" y="245064"/>
                  <a:pt x="492317" y="253589"/>
                </a:cubicBezTo>
                <a:cubicBezTo>
                  <a:pt x="502529" y="262017"/>
                  <a:pt x="510695" y="272653"/>
                  <a:pt x="516200" y="284695"/>
                </a:cubicBezTo>
                <a:cubicBezTo>
                  <a:pt x="522192" y="298047"/>
                  <a:pt x="525168" y="312555"/>
                  <a:pt x="524916" y="327187"/>
                </a:cubicBezTo>
                <a:cubicBezTo>
                  <a:pt x="525043" y="340347"/>
                  <a:pt x="523517" y="353469"/>
                  <a:pt x="520373" y="366247"/>
                </a:cubicBezTo>
                <a:cubicBezTo>
                  <a:pt x="517291" y="378244"/>
                  <a:pt x="512257" y="389651"/>
                  <a:pt x="505468" y="400012"/>
                </a:cubicBezTo>
                <a:cubicBezTo>
                  <a:pt x="497901" y="411418"/>
                  <a:pt x="488842" y="421762"/>
                  <a:pt x="478534" y="430769"/>
                </a:cubicBezTo>
                <a:cubicBezTo>
                  <a:pt x="465846" y="441835"/>
                  <a:pt x="452296" y="451871"/>
                  <a:pt x="438015" y="460786"/>
                </a:cubicBezTo>
                <a:cubicBezTo>
                  <a:pt x="424984" y="468993"/>
                  <a:pt x="413405" y="476592"/>
                  <a:pt x="403280" y="483579"/>
                </a:cubicBezTo>
                <a:cubicBezTo>
                  <a:pt x="394109" y="489805"/>
                  <a:pt x="385455" y="496760"/>
                  <a:pt x="377404" y="504378"/>
                </a:cubicBezTo>
                <a:cubicBezTo>
                  <a:pt x="370856" y="510516"/>
                  <a:pt x="365416" y="517736"/>
                  <a:pt x="361322" y="525722"/>
                </a:cubicBezTo>
                <a:cubicBezTo>
                  <a:pt x="357641" y="533334"/>
                  <a:pt x="355777" y="541695"/>
                  <a:pt x="355875" y="550150"/>
                </a:cubicBezTo>
                <a:lnTo>
                  <a:pt x="532052" y="550150"/>
                </a:lnTo>
                <a:close/>
              </a:path>
            </a:pathLst>
          </a:custGeom>
          <a:solidFill>
            <a:srgbClr val="00A594"/>
          </a:solidFill>
          <a:ln w="1081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48CB33-ED78-A4EC-3D0B-7B792CEA338D}"/>
              </a:ext>
            </a:extLst>
          </p:cNvPr>
          <p:cNvSpPr txBox="1"/>
          <p:nvPr/>
        </p:nvSpPr>
        <p:spPr>
          <a:xfrm>
            <a:off x="806356" y="253999"/>
            <a:ext cx="11235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all" dirty="0">
                <a:solidFill>
                  <a:srgbClr val="1C323C"/>
                </a:solidFill>
                <a:latin typeface="Montserrat" pitchFamily="2" charset="77"/>
              </a:rPr>
              <a:t>New Build OF A Dedicated</a:t>
            </a:r>
          </a:p>
          <a:p>
            <a:r>
              <a:rPr lang="en-US" sz="2400" b="1" cap="all" dirty="0">
                <a:solidFill>
                  <a:srgbClr val="1C323C"/>
                </a:solidFill>
                <a:latin typeface="Montserrat" pitchFamily="2" charset="77"/>
              </a:rPr>
              <a:t>Athletics Facility</a:t>
            </a:r>
          </a:p>
          <a:p>
            <a:endParaRPr lang="en-US" sz="2400" b="1" cap="all" dirty="0">
              <a:solidFill>
                <a:srgbClr val="1C323C"/>
              </a:solidFill>
              <a:latin typeface="Montserrat" pitchFamily="2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850647-BC19-114C-9FDF-6DCF48D6EA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286" y="5397190"/>
            <a:ext cx="12254573" cy="14608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F99D17-4DC7-438B-03A8-A98ABF90D178}"/>
              </a:ext>
            </a:extLst>
          </p:cNvPr>
          <p:cNvSpPr txBox="1"/>
          <p:nvPr/>
        </p:nvSpPr>
        <p:spPr>
          <a:xfrm>
            <a:off x="736317" y="1511288"/>
            <a:ext cx="7284378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600" dirty="0">
              <a:latin typeface="DIN-light" panose="02000504040000020003" pitchFamily="2" charset="0"/>
            </a:endParaRPr>
          </a:p>
          <a:p>
            <a:pPr marL="171450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DIN-light" panose="02000504040000020003" pitchFamily="2" charset="0"/>
              </a:rPr>
              <a:t>Build new 10,000 - 15,000 capacity athletics facility proximate to a new Main Stadium (e.g. Victoria Park or Albion)</a:t>
            </a:r>
          </a:p>
          <a:p>
            <a:pPr marL="171450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endParaRPr lang="en-US" sz="1600" dirty="0">
              <a:latin typeface="DIN-light" panose="02000504040000020003" pitchFamily="2" charset="0"/>
            </a:endParaRPr>
          </a:p>
          <a:p>
            <a:pPr marL="171450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DIN-light" panose="02000504040000020003" pitchFamily="2" charset="0"/>
              </a:rPr>
              <a:t>The facility would be used as the warmup facility for the 2032 Games – similar to the Sydney 2000 model</a:t>
            </a:r>
          </a:p>
          <a:p>
            <a:pPr marL="171450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endParaRPr lang="en-US" sz="1600" dirty="0">
              <a:latin typeface="DIN-light" panose="02000504040000020003" pitchFamily="2" charset="0"/>
            </a:endParaRPr>
          </a:p>
          <a:p>
            <a:pPr marL="171450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DIN-light" panose="02000504040000020003" pitchFamily="2" charset="0"/>
              </a:rPr>
              <a:t>Post Games, facility would become the home of Athletics in Queensland suitable for usage from community through to elite and international, including Oceania Region</a:t>
            </a:r>
          </a:p>
          <a:p>
            <a:pPr marL="171450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endParaRPr lang="en-US" sz="1600" dirty="0">
              <a:latin typeface="DIN-light" panose="02000504040000020003" pitchFamily="2" charset="0"/>
            </a:endParaRPr>
          </a:p>
          <a:p>
            <a:pPr marL="171450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DIN-light" panose="02000504040000020003" pitchFamily="2" charset="0"/>
              </a:rPr>
              <a:t>Will be location and dependent on land footprint availability</a:t>
            </a:r>
          </a:p>
          <a:p>
            <a:pPr marL="171450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endParaRPr lang="en-US" sz="1600" dirty="0">
              <a:latin typeface="DIN-light" panose="02000504040000020003" pitchFamily="2" charset="0"/>
            </a:endParaRPr>
          </a:p>
          <a:p>
            <a:pPr marL="171450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DIN-light" panose="02000504040000020003" pitchFamily="2" charset="0"/>
              </a:rPr>
              <a:t>To be fully internationally compliant the new athletics facility would require its own warm-up track or equivalent</a:t>
            </a:r>
          </a:p>
          <a:p>
            <a:pPr marL="628650" lvl="1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DIN-light" panose="02000504040000020003" pitchFamily="2" charset="0"/>
              </a:rPr>
              <a:t>Would create an additional community facility</a:t>
            </a:r>
          </a:p>
          <a:p>
            <a:pPr marL="628650" lvl="1" indent="-171450">
              <a:buClr>
                <a:srgbClr val="00A594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DIN-light" panose="02000504040000020003" pitchFamily="2" charset="0"/>
              </a:rPr>
              <a:t>Would not need to be a full 8 lane 400m track – depending on land availability e.g. 200m short- track</a:t>
            </a:r>
          </a:p>
          <a:p>
            <a:pPr lvl="1">
              <a:buClr>
                <a:schemeClr val="accent2"/>
              </a:buClr>
            </a:pPr>
            <a:endParaRPr lang="en-US" sz="1600" dirty="0">
              <a:latin typeface="DIN-light" panose="02000504040000020003" pitchFamily="2" charset="0"/>
            </a:endParaRPr>
          </a:p>
          <a:p>
            <a:pPr marL="1085850" lvl="2" indent="-171450">
              <a:buClr>
                <a:schemeClr val="accent2"/>
              </a:buClr>
              <a:buFont typeface="Courier New" panose="02070309020205020404" pitchFamily="49" charset="0"/>
              <a:buChar char="o"/>
            </a:pPr>
            <a:endParaRPr lang="en-US" sz="1600" dirty="0">
              <a:latin typeface="DIN-light" panose="02000504040000020003" pitchFamily="2" charset="0"/>
            </a:endParaRPr>
          </a:p>
          <a:p>
            <a:endParaRPr lang="en-US" sz="1600" dirty="0">
              <a:latin typeface="DIN-light" panose="02000504040000020003" pitchFamily="2" charset="0"/>
            </a:endParaRPr>
          </a:p>
          <a:p>
            <a:endParaRPr lang="en-US" sz="1600" dirty="0">
              <a:latin typeface="DIN-light" panose="02000504040000020003" pitchFamily="2" charset="0"/>
            </a:endParaRPr>
          </a:p>
          <a:p>
            <a:endParaRPr lang="en-US" sz="1600" dirty="0">
              <a:latin typeface="DIN-light" panose="02000504040000020003" pitchFamily="2" charset="0"/>
            </a:endParaRPr>
          </a:p>
          <a:p>
            <a:endParaRPr lang="en-US" sz="1600" dirty="0">
              <a:latin typeface="DIN-light" panose="0200050404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88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E8E5089-4E9C-AEBD-BA96-437A98734150}"/>
              </a:ext>
            </a:extLst>
          </p:cNvPr>
          <p:cNvSpPr/>
          <p:nvPr/>
        </p:nvSpPr>
        <p:spPr>
          <a:xfrm flipV="1">
            <a:off x="4171307" y="1047543"/>
            <a:ext cx="7284378" cy="45719"/>
          </a:xfrm>
          <a:prstGeom prst="rect">
            <a:avLst/>
          </a:prstGeom>
          <a:solidFill>
            <a:srgbClr val="00A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660"/>
              </a:lnSpc>
            </a:pPr>
            <a:endParaRPr lang="en-US" dirty="0">
              <a:latin typeface="DIN Condensed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FE1958-39D5-490E-3038-3398C4199EF1}"/>
              </a:ext>
            </a:extLst>
          </p:cNvPr>
          <p:cNvSpPr txBox="1"/>
          <p:nvPr/>
        </p:nvSpPr>
        <p:spPr>
          <a:xfrm>
            <a:off x="1145568" y="382465"/>
            <a:ext cx="998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cap="all" dirty="0">
                <a:solidFill>
                  <a:srgbClr val="1C323C"/>
                </a:solidFill>
                <a:latin typeface="Montserrat" pitchFamily="2" charset="77"/>
              </a:rPr>
              <a:t>Sydney athletics stadium (example)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D40AA7-52B1-FF42-8AD7-F83B6C1BB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312" y="1391479"/>
            <a:ext cx="7191376" cy="439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028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0A2124"/>
      </a:dk2>
      <a:lt2>
        <a:srgbClr val="B2B7B8"/>
      </a:lt2>
      <a:accent1>
        <a:srgbClr val="F1BE25"/>
      </a:accent1>
      <a:accent2>
        <a:srgbClr val="E1662A"/>
      </a:accent2>
      <a:accent3>
        <a:srgbClr val="E1662A"/>
      </a:accent3>
      <a:accent4>
        <a:srgbClr val="37AD98"/>
      </a:accent4>
      <a:accent5>
        <a:srgbClr val="37AE97"/>
      </a:accent5>
      <a:accent6>
        <a:srgbClr val="65767D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1533</TotalTime>
  <Words>1170</Words>
  <Application>Microsoft Office PowerPoint</Application>
  <PresentationFormat>Widescreen</PresentationFormat>
  <Paragraphs>163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Aptos</vt:lpstr>
      <vt:lpstr>Aptos Display</vt:lpstr>
      <vt:lpstr>Arial</vt:lpstr>
      <vt:lpstr>Courier New</vt:lpstr>
      <vt:lpstr>DIN Condensed</vt:lpstr>
      <vt:lpstr>DIN-light</vt:lpstr>
      <vt:lpstr>Montserrat</vt:lpstr>
      <vt:lpstr>Montserrat Light</vt:lpstr>
      <vt:lpstr>Montserrat SemiBold</vt:lpstr>
      <vt:lpstr>Wingdings</vt:lpstr>
      <vt:lpstr>Office Theme</vt:lpstr>
      <vt:lpstr>2032 Games Athletics</vt:lpstr>
      <vt:lpstr>PowerPoint Presentation</vt:lpstr>
      <vt:lpstr>CURRENT INFRASTRUCTURE CONTEXT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Ryan Moore</dc:creator>
  <cp:lastModifiedBy>Simon Hollingsworth</cp:lastModifiedBy>
  <cp:revision>12</cp:revision>
  <dcterms:created xsi:type="dcterms:W3CDTF">2024-11-01T05:07:34Z</dcterms:created>
  <dcterms:modified xsi:type="dcterms:W3CDTF">2025-03-25T05:38:39Z</dcterms:modified>
</cp:coreProperties>
</file>